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68C24-902A-4E06-8CCB-DF055AC1787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E3A44-E6D3-4B75-8C18-3B3851A8C6C1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5ADA78BF-FBE0-4EE2-821B-7FD4C279EC9A}" type="datetimeFigureOut">
              <a:rPr lang="en-US" smtClean="0"/>
              <a:pPr/>
              <a:t>9/13/2012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2B5B551B-3C84-4C76-BBC8-22DA07B9EAE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PAON-2</a:t>
            </a:r>
            <a:br>
              <a:rPr lang="en-US" dirty="0" smtClean="0"/>
            </a:br>
            <a:r>
              <a:rPr lang="en-US" dirty="0" smtClean="0"/>
              <a:t>Observations du Soleil à </a:t>
            </a:r>
            <a:r>
              <a:rPr lang="en-US" dirty="0" err="1" smtClean="0"/>
              <a:t>Meudon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13/9/12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1 </a:t>
            </a:r>
            <a:r>
              <a:rPr lang="en-US" sz="2000" dirty="0" err="1" smtClean="0"/>
              <a:t>parabole</a:t>
            </a:r>
            <a:r>
              <a:rPr lang="en-US" sz="2000" dirty="0" smtClean="0"/>
              <a:t> </a:t>
            </a:r>
            <a:r>
              <a:rPr lang="en-US" sz="2000" dirty="0" err="1" smtClean="0"/>
              <a:t>HAMDesign</a:t>
            </a:r>
            <a:r>
              <a:rPr lang="en-US" sz="2000" dirty="0" smtClean="0"/>
              <a:t> de </a:t>
            </a:r>
            <a:r>
              <a:rPr lang="en-US" sz="2000" dirty="0" smtClean="0"/>
              <a:t>3m </a:t>
            </a:r>
            <a:r>
              <a:rPr lang="en-US" sz="2000" dirty="0" smtClean="0">
                <a:sym typeface="Symbol"/>
              </a:rPr>
              <a:t> </a:t>
            </a:r>
            <a:r>
              <a:rPr lang="en-US" sz="2000" dirty="0" err="1" smtClean="0">
                <a:sym typeface="Symbol"/>
              </a:rPr>
              <a:t>sur</a:t>
            </a:r>
            <a:r>
              <a:rPr lang="en-US" sz="2000" dirty="0" smtClean="0">
                <a:sym typeface="Symbol"/>
              </a:rPr>
              <a:t> le site de </a:t>
            </a:r>
            <a:r>
              <a:rPr lang="en-US" sz="2000" dirty="0" err="1" smtClean="0">
                <a:sym typeface="Symbol"/>
              </a:rPr>
              <a:t>Meudon</a:t>
            </a:r>
            <a:endParaRPr lang="en-US" sz="2000" dirty="0" smtClean="0">
              <a:sym typeface="Symbol"/>
            </a:endParaRPr>
          </a:p>
          <a:p>
            <a:pPr lvl="1"/>
            <a:r>
              <a:rPr lang="en-US" sz="1800" dirty="0" smtClean="0">
                <a:sym typeface="Symbol"/>
              </a:rPr>
              <a:t>Feed de J. </a:t>
            </a:r>
            <a:r>
              <a:rPr lang="en-US" sz="1800" dirty="0" err="1" smtClean="0">
                <a:sym typeface="Symbol"/>
              </a:rPr>
              <a:t>Pezzani</a:t>
            </a:r>
            <a:r>
              <a:rPr lang="en-US" sz="1800" dirty="0" smtClean="0">
                <a:sym typeface="Symbol"/>
              </a:rPr>
              <a:t> 2 </a:t>
            </a:r>
            <a:r>
              <a:rPr lang="en-US" sz="1800" dirty="0" err="1" smtClean="0">
                <a:sym typeface="Symbol"/>
              </a:rPr>
              <a:t>polarisations</a:t>
            </a:r>
            <a:endParaRPr lang="en-US" sz="1800" dirty="0" smtClean="0">
              <a:sym typeface="Symbol"/>
            </a:endParaRPr>
          </a:p>
          <a:p>
            <a:pPr lvl="1"/>
            <a:r>
              <a:rPr lang="en-US" sz="1800" dirty="0" err="1" smtClean="0">
                <a:sym typeface="Symbol"/>
              </a:rPr>
              <a:t>Electronique</a:t>
            </a:r>
            <a:r>
              <a:rPr lang="en-US" sz="1800" dirty="0" smtClean="0">
                <a:sym typeface="Symbol"/>
              </a:rPr>
              <a:t> </a:t>
            </a:r>
            <a:r>
              <a:rPr lang="en-US" sz="1800" dirty="0" err="1" smtClean="0">
                <a:sym typeface="Symbol"/>
              </a:rPr>
              <a:t>BAORadio</a:t>
            </a:r>
            <a:r>
              <a:rPr lang="en-US" sz="1800" dirty="0" smtClean="0">
                <a:sym typeface="Symbol"/>
              </a:rPr>
              <a:t> avec firmware FFT 1 </a:t>
            </a:r>
            <a:r>
              <a:rPr lang="en-US" sz="1800" dirty="0" err="1" smtClean="0">
                <a:sym typeface="Symbol"/>
              </a:rPr>
              <a:t>fibre</a:t>
            </a:r>
            <a:r>
              <a:rPr lang="en-US" sz="1800" dirty="0" smtClean="0">
                <a:sym typeface="Symbol"/>
              </a:rPr>
              <a:t> pour 2 </a:t>
            </a:r>
            <a:r>
              <a:rPr lang="en-US" sz="1800" dirty="0" err="1" smtClean="0">
                <a:sym typeface="Symbol"/>
              </a:rPr>
              <a:t>polars</a:t>
            </a:r>
            <a:r>
              <a:rPr lang="en-US" sz="1800" dirty="0" smtClean="0">
                <a:sym typeface="Symbol"/>
              </a:rPr>
              <a:t>: 250MHz [1250-1500] </a:t>
            </a:r>
            <a:r>
              <a:rPr lang="en-US" sz="1800" dirty="0" err="1" smtClean="0">
                <a:sym typeface="Symbol"/>
              </a:rPr>
              <a:t>sur</a:t>
            </a:r>
            <a:r>
              <a:rPr lang="en-US" sz="1800" dirty="0" smtClean="0">
                <a:sym typeface="Symbol"/>
              </a:rPr>
              <a:t> 4096 </a:t>
            </a:r>
            <a:r>
              <a:rPr lang="en-US" sz="1800" dirty="0" err="1" smtClean="0">
                <a:sym typeface="Symbol"/>
              </a:rPr>
              <a:t>canaux</a:t>
            </a:r>
            <a:r>
              <a:rPr lang="en-US" sz="1800" dirty="0" smtClean="0">
                <a:sym typeface="Symbol"/>
              </a:rPr>
              <a:t> (60kHz/canal)</a:t>
            </a:r>
          </a:p>
          <a:p>
            <a:pPr lvl="1"/>
            <a:r>
              <a:rPr lang="en-US" sz="1800" dirty="0" smtClean="0">
                <a:sym typeface="Symbol"/>
              </a:rPr>
              <a:t>Trigger de 1kHz avec 25% de </a:t>
            </a:r>
            <a:r>
              <a:rPr lang="en-US" sz="1800" dirty="0" err="1" smtClean="0">
                <a:sym typeface="Symbol"/>
              </a:rPr>
              <a:t>pertes</a:t>
            </a:r>
            <a:r>
              <a:rPr lang="en-US" sz="1800" dirty="0" smtClean="0">
                <a:sym typeface="Symbol"/>
              </a:rPr>
              <a:t> ? </a:t>
            </a:r>
          </a:p>
          <a:p>
            <a:r>
              <a:rPr lang="en-US" sz="2000" dirty="0" err="1" smtClean="0">
                <a:sym typeface="Symbol"/>
              </a:rPr>
              <a:t>Données</a:t>
            </a:r>
            <a:r>
              <a:rPr lang="en-US" sz="2000" dirty="0" smtClean="0">
                <a:sym typeface="Symbol"/>
              </a:rPr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sz="1800" dirty="0" smtClean="0">
                <a:sym typeface="Symbol"/>
              </a:rPr>
              <a:t>ON/OFF </a:t>
            </a:r>
            <a:r>
              <a:rPr lang="en-US" sz="1800" dirty="0" err="1" smtClean="0">
                <a:sym typeface="Symbol"/>
              </a:rPr>
              <a:t>parabole</a:t>
            </a:r>
            <a:r>
              <a:rPr lang="en-US" sz="1800" dirty="0" smtClean="0">
                <a:sym typeface="Symbol"/>
              </a:rPr>
              <a:t> </a:t>
            </a:r>
            <a:r>
              <a:rPr lang="en-US" sz="1800" dirty="0" smtClean="0">
                <a:sym typeface="Symbol"/>
              </a:rPr>
              <a:t>fixe</a:t>
            </a:r>
          </a:p>
          <a:p>
            <a:pPr lvl="1">
              <a:buFont typeface="Wingdings" pitchFamily="2" charset="2"/>
              <a:buChar char="ü"/>
            </a:pPr>
            <a:r>
              <a:rPr lang="en-US" sz="1800" dirty="0" smtClean="0">
                <a:sym typeface="Symbol"/>
              </a:rPr>
              <a:t>Transit </a:t>
            </a:r>
            <a:r>
              <a:rPr lang="en-US" sz="1800" dirty="0" err="1" smtClean="0">
                <a:sym typeface="Symbol"/>
              </a:rPr>
              <a:t>parabole</a:t>
            </a:r>
            <a:r>
              <a:rPr lang="en-US" sz="1800" dirty="0" smtClean="0">
                <a:sym typeface="Symbol"/>
              </a:rPr>
              <a:t> fixe</a:t>
            </a:r>
          </a:p>
          <a:p>
            <a:pPr lvl="1"/>
            <a:r>
              <a:rPr lang="en-US" sz="1800" i="1" dirty="0" smtClean="0">
                <a:sym typeface="Symbol"/>
              </a:rPr>
              <a:t>Transit avec </a:t>
            </a:r>
            <a:r>
              <a:rPr lang="en-US" sz="1800" i="1" dirty="0" err="1" smtClean="0">
                <a:sym typeface="Symbol"/>
              </a:rPr>
              <a:t>parabole</a:t>
            </a:r>
            <a:r>
              <a:rPr lang="en-US" sz="1800" i="1" dirty="0" smtClean="0">
                <a:sym typeface="Symbol"/>
              </a:rPr>
              <a:t> mobile </a:t>
            </a:r>
            <a:r>
              <a:rPr lang="en-US" sz="1800" i="1" dirty="0" err="1" smtClean="0">
                <a:sym typeface="Symbol"/>
              </a:rPr>
              <a:t>manuellement</a:t>
            </a:r>
            <a:endParaRPr lang="en-US" sz="18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861048"/>
            <a:ext cx="2781084" cy="26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OFF/ON Sun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395536" y="1556792"/>
            <a:ext cx="186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4x2’” integration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8702720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 </a:t>
            </a:r>
            <a:r>
              <a:rPr lang="en-US" dirty="0" err="1" smtClean="0"/>
              <a:t>sur</a:t>
            </a:r>
            <a:r>
              <a:rPr lang="en-US" dirty="0" smtClean="0"/>
              <a:t> les oscillations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44824"/>
            <a:ext cx="4611694" cy="455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1844825"/>
            <a:ext cx="4536504" cy="454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115616" y="558924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OFF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567553" y="5517232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 </a:t>
            </a:r>
            <a:r>
              <a:rPr lang="en-US" dirty="0" err="1" smtClean="0"/>
              <a:t>sur</a:t>
            </a:r>
            <a:r>
              <a:rPr lang="en-US" dirty="0" smtClean="0"/>
              <a:t> les oscillations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550780" cy="4905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547664" y="1916832"/>
            <a:ext cx="350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Spectre</a:t>
            </a:r>
            <a:r>
              <a:rPr lang="en-US" dirty="0" smtClean="0">
                <a:solidFill>
                  <a:srgbClr val="FF0000"/>
                </a:solidFill>
              </a:rPr>
              <a:t> OFF v0 [1370,1410]MHz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16200000">
            <a:off x="-55969" y="3717032"/>
            <a:ext cx="84029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 (</a:t>
            </a:r>
            <a:r>
              <a:rPr lang="en-US" dirty="0" err="1" smtClean="0"/>
              <a:t>a.u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259632" y="4797152"/>
            <a:ext cx="838691" cy="4616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±0.3</a:t>
            </a:r>
            <a:endParaRPr lang="en-US" sz="2400" dirty="0">
              <a:solidFill>
                <a:schemeClr val="bg2"/>
              </a:solidFill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755576" y="4005064"/>
            <a:ext cx="3168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971600" y="5373216"/>
            <a:ext cx="3168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211960" y="3284984"/>
            <a:ext cx="1217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  <a:sym typeface="Symbol"/>
              </a:rPr>
              <a:t> ~ 0.1</a:t>
            </a:r>
            <a:endParaRPr lang="en-US" sz="2400" dirty="0">
              <a:solidFill>
                <a:schemeClr val="bg2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4860032" y="3789040"/>
            <a:ext cx="0" cy="792088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2483768" y="4005064"/>
            <a:ext cx="0" cy="1368152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ON-OFF/</a:t>
            </a:r>
            <a:r>
              <a:rPr lang="en-US" dirty="0" err="1" smtClean="0"/>
              <a:t>OFF_filtered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49735"/>
            <a:ext cx="5527215" cy="540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868144" y="4869160"/>
            <a:ext cx="3130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filtrage</a:t>
            </a:r>
            <a:r>
              <a:rPr lang="en-US" dirty="0" smtClean="0"/>
              <a:t> du Off </a:t>
            </a:r>
            <a:r>
              <a:rPr lang="en-US" dirty="0" err="1" smtClean="0"/>
              <a:t>sur</a:t>
            </a:r>
            <a:r>
              <a:rPr lang="en-US" dirty="0" smtClean="0"/>
              <a:t> 3.6MHz à cause du RFI à 1350MHz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300192" y="2852936"/>
            <a:ext cx="1642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Chromaticité</a:t>
            </a:r>
            <a:r>
              <a:rPr lang="en-US" dirty="0" smtClean="0"/>
              <a:t> 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4556" y="188640"/>
            <a:ext cx="597792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 </a:t>
            </a:r>
            <a:br>
              <a:rPr lang="en-US" dirty="0" smtClean="0"/>
            </a:br>
            <a:r>
              <a:rPr lang="en-US" dirty="0" smtClean="0"/>
              <a:t>Fixe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251520" y="1916832"/>
            <a:ext cx="252028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Moyenne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smtClean="0"/>
              <a:t>1sec/</a:t>
            </a:r>
            <a:r>
              <a:rPr lang="en-US" dirty="0" err="1" smtClean="0"/>
              <a:t>fichier</a:t>
            </a:r>
            <a:endParaRPr lang="en-US" dirty="0" smtClean="0"/>
          </a:p>
          <a:p>
            <a:r>
              <a:rPr lang="en-US" dirty="0" smtClean="0"/>
              <a:t>Somme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l’ensemble</a:t>
            </a:r>
            <a:r>
              <a:rPr lang="en-US" dirty="0" smtClean="0"/>
              <a:t> des </a:t>
            </a:r>
            <a:r>
              <a:rPr lang="en-US" dirty="0" err="1" smtClean="0"/>
              <a:t>canaux</a:t>
            </a:r>
            <a:r>
              <a:rPr lang="en-US" dirty="0" smtClean="0"/>
              <a:t> pour </a:t>
            </a:r>
            <a:r>
              <a:rPr lang="en-US" dirty="0" err="1" smtClean="0"/>
              <a:t>chaque</a:t>
            </a:r>
            <a:r>
              <a:rPr lang="en-US" dirty="0" smtClean="0"/>
              <a:t> </a:t>
            </a:r>
            <a:r>
              <a:rPr lang="en-US" dirty="0" err="1" smtClean="0"/>
              <a:t>voie</a:t>
            </a:r>
            <a:r>
              <a:rPr lang="en-US" dirty="0" smtClean="0"/>
              <a:t> </a:t>
            </a:r>
            <a:r>
              <a:rPr lang="en-US" dirty="0" err="1" smtClean="0"/>
              <a:t>puis</a:t>
            </a:r>
            <a:r>
              <a:rPr lang="en-US" dirty="0" smtClean="0"/>
              <a:t> </a:t>
            </a:r>
            <a:r>
              <a:rPr lang="en-US" dirty="0" err="1" smtClean="0"/>
              <a:t>somme</a:t>
            </a:r>
            <a:r>
              <a:rPr lang="en-US" dirty="0" smtClean="0"/>
              <a:t> des 2 </a:t>
            </a:r>
            <a:r>
              <a:rPr lang="en-US" dirty="0" err="1" smtClean="0"/>
              <a:t>voies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5076056" y="2699628"/>
            <a:ext cx="1021433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1050sec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220072" y="3255367"/>
            <a:ext cx="755528" cy="4616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4.3°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995936" y="4149080"/>
            <a:ext cx="4189865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Le beam </a:t>
            </a:r>
            <a:r>
              <a:rPr lang="en-US" sz="2400" dirty="0" err="1" smtClean="0"/>
              <a:t>colle</a:t>
            </a:r>
            <a:r>
              <a:rPr lang="en-US" sz="2400" dirty="0" smtClean="0"/>
              <a:t> </a:t>
            </a:r>
            <a:r>
              <a:rPr lang="en-US" sz="2400" dirty="0" err="1" smtClean="0"/>
              <a:t>parfaitement</a:t>
            </a:r>
            <a:r>
              <a:rPr lang="en-US" sz="2400" dirty="0" smtClean="0"/>
              <a:t>!!!</a:t>
            </a:r>
            <a:endParaRPr lang="en-US" sz="2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052736"/>
            <a:ext cx="2238375" cy="13525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20" name="Connecteur droit avec flèche 19"/>
          <p:cNvCxnSpPr/>
          <p:nvPr/>
        </p:nvCxnSpPr>
        <p:spPr>
          <a:xfrm>
            <a:off x="4860032" y="3212976"/>
            <a:ext cx="1368152" cy="0"/>
          </a:xfrm>
          <a:prstGeom prst="straightConnector1">
            <a:avLst/>
          </a:prstGeom>
          <a:ln w="28575">
            <a:solidFill>
              <a:schemeClr val="bg2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>
            <a:off x="6228184" y="2492896"/>
            <a:ext cx="504056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804248" y="2708920"/>
            <a:ext cx="1728192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R:1.5m</a:t>
            </a:r>
          </a:p>
          <a:p>
            <a:r>
              <a:rPr lang="en-US" dirty="0" smtClean="0">
                <a:sym typeface="Symbol"/>
              </a:rPr>
              <a:t>:21cm</a:t>
            </a:r>
          </a:p>
          <a:p>
            <a:r>
              <a:rPr lang="en-US" dirty="0" smtClean="0">
                <a:sym typeface="Symbol"/>
              </a:rPr>
              <a:t>:14.8°/h (*)</a:t>
            </a:r>
          </a:p>
          <a:p>
            <a:r>
              <a:rPr lang="en-US" dirty="0" smtClean="0">
                <a:sym typeface="Symbol"/>
              </a:rPr>
              <a:t>t</a:t>
            </a:r>
            <a:r>
              <a:rPr lang="en-US" baseline="-25000" dirty="0" smtClean="0">
                <a:sym typeface="Symbol"/>
              </a:rPr>
              <a:t>0 </a:t>
            </a:r>
            <a:r>
              <a:rPr lang="en-US" dirty="0" smtClean="0">
                <a:sym typeface="Symbol"/>
              </a:rPr>
              <a:t> I</a:t>
            </a:r>
            <a:r>
              <a:rPr lang="en-US" baseline="-25000" dirty="0" smtClean="0">
                <a:sym typeface="Symbol"/>
              </a:rPr>
              <a:t>0 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inconnu</a:t>
            </a:r>
            <a:endParaRPr lang="en-US" dirty="0"/>
          </a:p>
        </p:txBody>
      </p:sp>
      <p:sp>
        <p:nvSpPr>
          <p:cNvPr id="25" name="ZoneTexte 24"/>
          <p:cNvSpPr txBox="1"/>
          <p:nvPr/>
        </p:nvSpPr>
        <p:spPr>
          <a:xfrm>
            <a:off x="179512" y="5661248"/>
            <a:ext cx="2838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Ce</a:t>
            </a:r>
            <a:r>
              <a:rPr lang="en-US" sz="2400" dirty="0" smtClean="0"/>
              <a:t> </a:t>
            </a:r>
            <a:r>
              <a:rPr lang="en-US" sz="2400" dirty="0" err="1" smtClean="0"/>
              <a:t>n’est</a:t>
            </a:r>
            <a:r>
              <a:rPr lang="en-US" sz="2400" dirty="0" smtClean="0"/>
              <a:t> pas un fit !</a:t>
            </a:r>
            <a:endParaRPr lang="en-US" sz="2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107504" y="6474822"/>
            <a:ext cx="497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(*): de </a:t>
            </a:r>
            <a:r>
              <a:rPr lang="en-US" sz="1600" dirty="0" err="1" smtClean="0"/>
              <a:t>Stellarium</a:t>
            </a:r>
            <a:r>
              <a:rPr lang="en-US" sz="1600" dirty="0" smtClean="0"/>
              <a:t> pour </a:t>
            </a:r>
            <a:r>
              <a:rPr lang="en-US" sz="1600" dirty="0" err="1" smtClean="0"/>
              <a:t>l’évolution</a:t>
            </a:r>
            <a:r>
              <a:rPr lang="en-US" sz="1600" dirty="0" smtClean="0"/>
              <a:t> du Soleil </a:t>
            </a:r>
            <a:r>
              <a:rPr lang="en-US" sz="1600" dirty="0" err="1" smtClean="0"/>
              <a:t>ce</a:t>
            </a:r>
            <a:r>
              <a:rPr lang="en-US" sz="1600" dirty="0" smtClean="0"/>
              <a:t> jour-</a:t>
            </a:r>
            <a:r>
              <a:rPr lang="en-US" sz="1600" dirty="0" err="1" smtClean="0"/>
              <a:t>là</a:t>
            </a:r>
            <a:endParaRPr lang="en-US" sz="1600" dirty="0"/>
          </a:p>
        </p:txBody>
      </p:sp>
      <p:sp>
        <p:nvSpPr>
          <p:cNvPr id="30" name="ZoneTexte 29"/>
          <p:cNvSpPr txBox="1"/>
          <p:nvPr/>
        </p:nvSpPr>
        <p:spPr>
          <a:xfrm>
            <a:off x="251520" y="4077072"/>
            <a:ext cx="2640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 ne </a:t>
            </a:r>
            <a:r>
              <a:rPr lang="en-US" dirty="0" err="1" smtClean="0"/>
              <a:t>voit</a:t>
            </a:r>
            <a:r>
              <a:rPr lang="en-US" dirty="0" smtClean="0"/>
              <a:t> pas le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pic</a:t>
            </a:r>
            <a:endParaRPr lang="en-US" dirty="0" smtClean="0"/>
          </a:p>
          <a:p>
            <a:r>
              <a:rPr lang="en-US" dirty="0" err="1" smtClean="0"/>
              <a:t>Est-ce</a:t>
            </a:r>
            <a:r>
              <a:rPr lang="en-US" dirty="0" smtClean="0"/>
              <a:t> la </a:t>
            </a:r>
            <a:r>
              <a:rPr lang="en-US" dirty="0" err="1" smtClean="0"/>
              <a:t>pluie</a:t>
            </a:r>
            <a:r>
              <a:rPr lang="en-US" smtClean="0"/>
              <a:t> ???</a:t>
            </a:r>
            <a:endParaRPr lang="en-US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761206"/>
            <a:ext cx="5184576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306</TotalTime>
  <Words>175</Words>
  <Application>Microsoft Office PowerPoint</Application>
  <PresentationFormat>Affichage à l'écran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SlideBAO</vt:lpstr>
      <vt:lpstr>PAON-2 Observations du Soleil à Meudon</vt:lpstr>
      <vt:lpstr>Setup</vt:lpstr>
      <vt:lpstr>OFF/ON Sun</vt:lpstr>
      <vt:lpstr>Zoom sur les oscillations</vt:lpstr>
      <vt:lpstr>Zoom sur les oscillations</vt:lpstr>
      <vt:lpstr>ON-OFF/OFF_filtered</vt:lpstr>
      <vt:lpstr>Transit  Fixe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PAON-2 Observations du Soleil à Meudon</dc:title>
  <dc:creator>J.E CAMPAGNE</dc:creator>
  <cp:lastModifiedBy>J.E CAMPAGNE</cp:lastModifiedBy>
  <cp:revision>40</cp:revision>
  <dcterms:created xsi:type="dcterms:W3CDTF">2012-09-13T06:55:16Z</dcterms:created>
  <dcterms:modified xsi:type="dcterms:W3CDTF">2012-09-13T14:09:12Z</dcterms:modified>
</cp:coreProperties>
</file>