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4" r:id="rId3"/>
    <p:sldId id="262" r:id="rId4"/>
    <p:sldId id="263" r:id="rId5"/>
    <p:sldId id="280" r:id="rId6"/>
    <p:sldId id="295" r:id="rId7"/>
    <p:sldId id="287" r:id="rId8"/>
    <p:sldId id="260" r:id="rId9"/>
    <p:sldId id="269" r:id="rId10"/>
    <p:sldId id="271" r:id="rId11"/>
    <p:sldId id="277" r:id="rId12"/>
    <p:sldId id="258" r:id="rId13"/>
    <p:sldId id="257" r:id="rId14"/>
    <p:sldId id="272" r:id="rId15"/>
    <p:sldId id="274" r:id="rId16"/>
    <p:sldId id="285" r:id="rId17"/>
    <p:sldId id="268" r:id="rId18"/>
    <p:sldId id="259" r:id="rId19"/>
    <p:sldId id="283" r:id="rId20"/>
    <p:sldId id="275" r:id="rId21"/>
    <p:sldId id="278" r:id="rId22"/>
    <p:sldId id="294" r:id="rId23"/>
    <p:sldId id="286" r:id="rId24"/>
    <p:sldId id="279" r:id="rId25"/>
    <p:sldId id="276" r:id="rId26"/>
    <p:sldId id="291" r:id="rId27"/>
    <p:sldId id="292" r:id="rId28"/>
    <p:sldId id="289" r:id="rId29"/>
    <p:sldId id="290" r:id="rId30"/>
    <p:sldId id="293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1" autoAdjust="0"/>
    <p:restoredTop sz="94660"/>
  </p:normalViewPr>
  <p:slideViewPr>
    <p:cSldViewPr>
      <p:cViewPr>
        <p:scale>
          <a:sx n="150" d="100"/>
          <a:sy n="150" d="100"/>
        </p:scale>
        <p:origin x="-244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F296C-BB1D-44A4-A787-45D480011F1C}" type="datetimeFigureOut">
              <a:rPr lang="fr-FR" smtClean="0"/>
              <a:pPr/>
              <a:t>15/03/2012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33AE5-B4C4-4F9B-8AF9-44EB07225A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81F97A-A4F0-42B0-BEBC-7FB697FAFCF9}" type="slidenum">
              <a:rPr lang="fr-FR"/>
              <a:pPr/>
              <a:t>22</a:t>
            </a:fld>
            <a:endParaRPr lang="fr-FR"/>
          </a:p>
        </p:txBody>
      </p:sp>
      <p:sp>
        <p:nvSpPr>
          <p:cNvPr id="64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512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4F53EF6-EB79-46D0-9D00-347A1E5B2561}" type="datetime1">
              <a:rPr lang="en-US" smtClean="0"/>
              <a:pPr/>
              <a:t>3/15/2012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2ACFC75-4A6D-4DD0-A0A2-D3D29686F2EA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FE60A03-EFA7-47D8-A01D-4C334769A8E0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F5275D-6FBF-4D9A-9E00-D528FE8CE09C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re et 2 contenus su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B3F020A-F15C-47CC-900F-DC9258845FC5}" type="datetime1">
              <a:rPr lang="en-US" smtClean="0"/>
              <a:pPr/>
              <a:t>3/15/2012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50038E7-034F-4CD8-9EB7-37632D7D5D6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915816" y="0"/>
            <a:ext cx="2895600" cy="188640"/>
          </a:xfrm>
        </p:spPr>
        <p:txBody>
          <a:bodyPr/>
          <a:lstStyle>
            <a:lvl1pPr>
              <a:defRPr sz="1000"/>
            </a:lvl1pPr>
          </a:lstStyle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88224" y="-166117"/>
            <a:ext cx="2133600" cy="354757"/>
          </a:xfrm>
        </p:spPr>
        <p:txBody>
          <a:bodyPr/>
          <a:lstStyle>
            <a:lvl1pPr>
              <a:defRPr sz="1000"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823BAD-D2D0-41DF-8ED4-8B2FC002D15E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7A0691E-4446-4273-A2CE-23151D8CEB3A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40D48F-1303-4252-A98E-24BE58D87A79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F4005FD-C773-48B3-B120-13FC3BEBAB7A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2A613DD-EC8C-44FE-B06C-D9FFA3D2496E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EF192E-EF57-46A0-A5AE-FDCD3C9660AB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5C509B7-197B-4729-8484-81FCCF7AE6A2}" type="datetime1">
              <a:rPr lang="en-US" smtClean="0"/>
              <a:pPr/>
              <a:t>3/15/2012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-24340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-24340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3A5168B-7873-493B-9E4B-94B9E8EDF6CA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fr-FR" dirty="0" smtClean="0"/>
              <a:t>Paraboles</a:t>
            </a:r>
            <a:r>
              <a:rPr lang="en-US" dirty="0" smtClean="0"/>
              <a:t> à </a:t>
            </a:r>
            <a:r>
              <a:rPr lang="en-US" dirty="0" err="1" smtClean="0"/>
              <a:t>Nançay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J.E </a:t>
            </a:r>
            <a:r>
              <a:rPr lang="en-US" dirty="0" err="1" smtClean="0"/>
              <a:t>Campagne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Groupe</a:t>
            </a:r>
            <a:r>
              <a:rPr lang="en-US" dirty="0" smtClean="0"/>
              <a:t> Cosmo/</a:t>
            </a:r>
            <a:r>
              <a:rPr lang="en-US" dirty="0" err="1" smtClean="0"/>
              <a:t>Energie</a:t>
            </a:r>
            <a:r>
              <a:rPr lang="en-US" dirty="0" smtClean="0"/>
              <a:t> Noire)</a:t>
            </a:r>
          </a:p>
          <a:p>
            <a:r>
              <a:rPr lang="en-US" dirty="0" smtClean="0"/>
              <a:t>Mini-CS LAL 15 Mars 2012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ZoneTexte 5"/>
          <p:cNvSpPr txBox="1"/>
          <p:nvPr/>
        </p:nvSpPr>
        <p:spPr>
          <a:xfrm>
            <a:off x="1547664" y="6309320"/>
            <a:ext cx="6216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Rappel présentations au CS: M.M </a:t>
            </a:r>
            <a:r>
              <a:rPr lang="fr-FR" dirty="0" err="1" smtClean="0"/>
              <a:t>Dec</a:t>
            </a:r>
            <a:r>
              <a:rPr lang="fr-FR" dirty="0" smtClean="0"/>
              <a:t>. 2009, </a:t>
            </a:r>
            <a:r>
              <a:rPr lang="fr-FR" u="sng" dirty="0" smtClean="0"/>
              <a:t>R.A Juin 2011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1984" y="1916832"/>
            <a:ext cx="2353582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Evolution de la sensibilité</a:t>
            </a:r>
            <a:endParaRPr lang="fr-F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916832"/>
            <a:ext cx="2376264" cy="2376264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5076056" y="1611957"/>
            <a:ext cx="4067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400" dirty="0" smtClean="0"/>
          </a:p>
          <a:p>
            <a:r>
              <a:rPr lang="fr-FR" sz="1400" dirty="0" smtClean="0"/>
              <a:t>Cycle = « ON source » et « OFF source »</a:t>
            </a:r>
          </a:p>
          <a:p>
            <a:endParaRPr lang="fr-FR" sz="1400" dirty="0" smtClean="0"/>
          </a:p>
          <a:p>
            <a:r>
              <a:rPr lang="fr-FR" sz="1400" dirty="0" smtClean="0"/>
              <a:t>Ensemble des données des 3 amas visés. ~ </a:t>
            </a:r>
            <a:r>
              <a:rPr lang="fr-FR" sz="1600" b="1" dirty="0" smtClean="0">
                <a:solidFill>
                  <a:srgbClr val="FFFF00"/>
                </a:solidFill>
              </a:rPr>
              <a:t>1500 </a:t>
            </a:r>
            <a:r>
              <a:rPr lang="fr-FR" sz="1600" dirty="0" smtClean="0">
                <a:solidFill>
                  <a:srgbClr val="FFFF00"/>
                </a:solidFill>
              </a:rPr>
              <a:t>cycles </a:t>
            </a:r>
            <a:r>
              <a:rPr lang="fr-FR" sz="1600" b="1" dirty="0" smtClean="0">
                <a:solidFill>
                  <a:srgbClr val="FFFF00"/>
                </a:solidFill>
              </a:rPr>
              <a:t>~ 50</a:t>
            </a:r>
            <a:r>
              <a:rPr lang="fr-FR" sz="1600" b="1" baseline="30000" dirty="0" smtClean="0">
                <a:solidFill>
                  <a:srgbClr val="FFFF00"/>
                </a:solidFill>
              </a:rPr>
              <a:t>h</a:t>
            </a:r>
            <a:r>
              <a:rPr lang="fr-FR" sz="1600" b="1" dirty="0" smtClean="0">
                <a:solidFill>
                  <a:srgbClr val="FFFF00"/>
                </a:solidFill>
              </a:rPr>
              <a:t>  </a:t>
            </a:r>
            <a:r>
              <a:rPr lang="fr-FR" sz="1600" dirty="0" smtClean="0">
                <a:solidFill>
                  <a:srgbClr val="FFFF00"/>
                </a:solidFill>
              </a:rPr>
              <a:t>soit</a:t>
            </a:r>
            <a:r>
              <a:rPr lang="fr-FR" sz="1600" b="1" dirty="0" smtClean="0">
                <a:solidFill>
                  <a:srgbClr val="FFFF00"/>
                </a:solidFill>
              </a:rPr>
              <a:t> 4</a:t>
            </a:r>
            <a:r>
              <a:rPr lang="fr-FR" sz="1600" b="1" baseline="30000" dirty="0" smtClean="0">
                <a:solidFill>
                  <a:srgbClr val="FFFF00"/>
                </a:solidFill>
              </a:rPr>
              <a:t>h</a:t>
            </a:r>
            <a:r>
              <a:rPr lang="fr-FR" sz="1600" b="1" dirty="0" smtClean="0">
                <a:solidFill>
                  <a:srgbClr val="FFFF00"/>
                </a:solidFill>
              </a:rPr>
              <a:t> « ON source » </a:t>
            </a:r>
            <a:r>
              <a:rPr lang="fr-FR" sz="1400" dirty="0" smtClean="0"/>
              <a:t>effectif (</a:t>
            </a:r>
            <a:r>
              <a:rPr lang="fr-FR" sz="1400" dirty="0" smtClean="0">
                <a:latin typeface="Symbol" pitchFamily="18" charset="2"/>
              </a:rPr>
              <a:t>e</a:t>
            </a:r>
            <a:r>
              <a:rPr lang="fr-FR" sz="1400" dirty="0" smtClean="0"/>
              <a:t> ~30% DAQ) </a:t>
            </a:r>
            <a:endParaRPr lang="fr-FR" sz="1400" dirty="0"/>
          </a:p>
        </p:txBody>
      </p:sp>
      <p:sp>
        <p:nvSpPr>
          <p:cNvPr id="31" name="ZoneTexte 30"/>
          <p:cNvSpPr txBox="1"/>
          <p:nvPr/>
        </p:nvSpPr>
        <p:spPr>
          <a:xfrm>
            <a:off x="45898" y="5304110"/>
            <a:ext cx="51021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Identification de 2 phénomènes parasites</a:t>
            </a:r>
          </a:p>
          <a:p>
            <a:pPr>
              <a:buFont typeface="Arial" pitchFamily="34" charset="0"/>
              <a:buChar char="•"/>
            </a:pPr>
            <a:r>
              <a:rPr lang="fr-FR" dirty="0"/>
              <a:t> </a:t>
            </a:r>
            <a:r>
              <a:rPr lang="fr-FR" sz="1400" dirty="0" smtClean="0"/>
              <a:t>interférence spéculaire (miroir secondaire – cornet): 514kHz</a:t>
            </a:r>
          </a:p>
          <a:p>
            <a:pPr lvl="1">
              <a:buFont typeface="Arial" pitchFamily="34" charset="0"/>
              <a:buChar char="•"/>
            </a:pPr>
            <a:r>
              <a:rPr lang="fr-FR" sz="1400" dirty="0" smtClean="0"/>
              <a:t> On peut les réduire (futurs tests) 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/>
              <a:t> </a:t>
            </a:r>
            <a:r>
              <a:rPr lang="fr-FR" sz="1400" dirty="0" smtClean="0"/>
              <a:t>autre d’origine « inconnue » ~ 5MHz sur </a:t>
            </a:r>
            <a:r>
              <a:rPr lang="fr-FR" sz="1400" dirty="0" err="1" smtClean="0"/>
              <a:t>Ch</a:t>
            </a:r>
            <a:r>
              <a:rPr lang="fr-FR" sz="1400" dirty="0" smtClean="0"/>
              <a:t> 0 (à suivre...)</a:t>
            </a:r>
            <a:endParaRPr lang="fr-FR" sz="1400" dirty="0"/>
          </a:p>
        </p:txBody>
      </p:sp>
      <p:cxnSp>
        <p:nvCxnSpPr>
          <p:cNvPr id="36" name="Connecteur droit 35"/>
          <p:cNvCxnSpPr/>
          <p:nvPr/>
        </p:nvCxnSpPr>
        <p:spPr>
          <a:xfrm>
            <a:off x="0" y="5157192"/>
            <a:ext cx="5076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223394" y="4736177"/>
            <a:ext cx="36377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1 </a:t>
            </a:r>
            <a:r>
              <a:rPr lang="fr-FR" sz="1200" dirty="0" err="1" smtClean="0"/>
              <a:t>Jy</a:t>
            </a:r>
            <a:r>
              <a:rPr lang="fr-FR" sz="1200" dirty="0" smtClean="0"/>
              <a:t> = 10</a:t>
            </a:r>
            <a:r>
              <a:rPr lang="fr-FR" sz="1200" baseline="30000" dirty="0" smtClean="0"/>
              <a:t>-26</a:t>
            </a:r>
            <a:r>
              <a:rPr lang="fr-FR" sz="1200" dirty="0" smtClean="0"/>
              <a:t> </a:t>
            </a:r>
            <a:r>
              <a:rPr lang="fr-FR" sz="1200" dirty="0" err="1" smtClean="0"/>
              <a:t>Wm</a:t>
            </a:r>
            <a:r>
              <a:rPr lang="fr-FR" sz="1200" baseline="30000" dirty="0" smtClean="0"/>
              <a:t>-2</a:t>
            </a:r>
            <a:r>
              <a:rPr lang="fr-FR" sz="1200" dirty="0" smtClean="0"/>
              <a:t>Hz</a:t>
            </a:r>
            <a:r>
              <a:rPr lang="fr-FR" sz="1200" baseline="30000" dirty="0" smtClean="0"/>
              <a:t>-1</a:t>
            </a:r>
            <a:r>
              <a:rPr lang="fr-FR" sz="1200" dirty="0" smtClean="0"/>
              <a:t> (Cas A @ 1420MHz  2300Jy)</a:t>
            </a:r>
            <a:endParaRPr lang="fr-FR" sz="1200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18" name="ZoneTexte 17"/>
          <p:cNvSpPr txBox="1"/>
          <p:nvPr/>
        </p:nvSpPr>
        <p:spPr>
          <a:xfrm>
            <a:off x="467544" y="3717032"/>
            <a:ext cx="166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Zone protégée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771800" y="3707740"/>
            <a:ext cx="2126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Zone non-protégée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07504" y="4293096"/>
            <a:ext cx="499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Sensibilité identique dans les 2 bandes de </a:t>
            </a:r>
            <a:r>
              <a:rPr lang="fr-FR" dirty="0" err="1" smtClean="0">
                <a:solidFill>
                  <a:srgbClr val="FFFF00"/>
                </a:solidFill>
              </a:rPr>
              <a:t>fréq</a:t>
            </a:r>
            <a:r>
              <a:rPr lang="fr-FR" dirty="0" smtClean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148064" y="3573016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Ex. de stabilité du système dans une bande non protégée après nettoyage</a:t>
            </a:r>
            <a:endParaRPr lang="fr-FR" dirty="0"/>
          </a:p>
        </p:txBody>
      </p:sp>
      <p:cxnSp>
        <p:nvCxnSpPr>
          <p:cNvPr id="23" name="Connecteur droit 22"/>
          <p:cNvCxnSpPr/>
          <p:nvPr/>
        </p:nvCxnSpPr>
        <p:spPr>
          <a:xfrm>
            <a:off x="5076056" y="3573016"/>
            <a:ext cx="0" cy="3284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6" name="AutoShape 4" descr="imap://campagne@imap.lal.in2p3.fr:143/fetch%3EUID%3E.INBOX%3E597568?part=1.2&amp;type=image/png&amp;filename=Image%202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6963" y="4435371"/>
            <a:ext cx="401154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oneTexte 23"/>
          <p:cNvSpPr txBox="1"/>
          <p:nvPr/>
        </p:nvSpPr>
        <p:spPr>
          <a:xfrm>
            <a:off x="506104" y="3501008"/>
            <a:ext cx="1545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rgbClr val="0070C0"/>
                </a:solidFill>
              </a:rPr>
              <a:t>1400-1420MHz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026384" y="3501008"/>
            <a:ext cx="1545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rgbClr val="0070C0"/>
                </a:solidFill>
              </a:rPr>
              <a:t>1350-1370MHz</a:t>
            </a:r>
          </a:p>
        </p:txBody>
      </p:sp>
      <p:cxnSp>
        <p:nvCxnSpPr>
          <p:cNvPr id="26" name="Connecteur droit 25"/>
          <p:cNvCxnSpPr/>
          <p:nvPr/>
        </p:nvCxnSpPr>
        <p:spPr>
          <a:xfrm>
            <a:off x="395536" y="3212976"/>
            <a:ext cx="4320480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683568" y="2996952"/>
            <a:ext cx="716863" cy="36000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1mJy</a:t>
            </a:r>
          </a:p>
        </p:txBody>
      </p:sp>
      <p:cxnSp>
        <p:nvCxnSpPr>
          <p:cNvPr id="29" name="Connecteur droit avec flèche 28"/>
          <p:cNvCxnSpPr/>
          <p:nvPr/>
        </p:nvCxnSpPr>
        <p:spPr>
          <a:xfrm>
            <a:off x="5652120" y="6163563"/>
            <a:ext cx="3168352" cy="0"/>
          </a:xfrm>
          <a:prstGeom prst="straightConnector1">
            <a:avLst/>
          </a:prstGeom>
          <a:ln w="38100">
            <a:solidFill>
              <a:srgbClr val="FFFF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5604400" y="6237312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Pris sur une période de 6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6335" y="2348880"/>
            <a:ext cx="2840161" cy="271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ZoneTexte 21"/>
          <p:cNvSpPr txBox="1"/>
          <p:nvPr/>
        </p:nvSpPr>
        <p:spPr>
          <a:xfrm>
            <a:off x="6516216" y="2432501"/>
            <a:ext cx="2484975" cy="4924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Galaxie HI (UGC4358) en ON-OFF</a:t>
            </a:r>
          </a:p>
          <a:p>
            <a:pPr algn="ctr"/>
            <a:r>
              <a:rPr lang="fr-FR" sz="1200" dirty="0" smtClean="0"/>
              <a:t>Raie ~ </a:t>
            </a:r>
            <a:r>
              <a:rPr lang="fr-FR" sz="1400" b="1" dirty="0" smtClean="0">
                <a:solidFill>
                  <a:srgbClr val="FFFF00"/>
                </a:solidFill>
              </a:rPr>
              <a:t>30 </a:t>
            </a:r>
            <a:r>
              <a:rPr lang="fr-FR" sz="1400" b="1" dirty="0" err="1" smtClean="0">
                <a:solidFill>
                  <a:srgbClr val="FFFF00"/>
                </a:solidFill>
              </a:rPr>
              <a:t>mJy.MHz</a:t>
            </a:r>
            <a:endParaRPr lang="fr-FR" sz="1200" b="1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48" y="19962"/>
            <a:ext cx="8637440" cy="74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251520" y="116632"/>
            <a:ext cx="0" cy="64807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 rot="16200000">
            <a:off x="-218481" y="294094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temps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755576" y="125016"/>
            <a:ext cx="70567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7956376" y="-27384"/>
            <a:ext cx="589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/>
              <a:t>Freq</a:t>
            </a:r>
            <a:r>
              <a:rPr lang="fr-FR" sz="1400" dirty="0" smtClean="0"/>
              <a:t>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628800"/>
            <a:ext cx="302787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ZoneTexte 19"/>
          <p:cNvSpPr txBox="1"/>
          <p:nvPr/>
        </p:nvSpPr>
        <p:spPr>
          <a:xfrm>
            <a:off x="3923928" y="1916832"/>
            <a:ext cx="2151551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Galaxie HI (NGC4383)</a:t>
            </a:r>
          </a:p>
          <a:p>
            <a:pPr algn="ctr"/>
            <a:r>
              <a:rPr lang="fr-FR" sz="1400" dirty="0" smtClean="0"/>
              <a:t>Raie ~ </a:t>
            </a:r>
            <a:r>
              <a:rPr lang="fr-FR" sz="1600" b="1" dirty="0" smtClean="0">
                <a:solidFill>
                  <a:srgbClr val="FFFF00"/>
                </a:solidFill>
              </a:rPr>
              <a:t>185 </a:t>
            </a:r>
            <a:r>
              <a:rPr lang="fr-FR" sz="1600" b="1" dirty="0" err="1" smtClean="0">
                <a:solidFill>
                  <a:srgbClr val="FFFF00"/>
                </a:solidFill>
              </a:rPr>
              <a:t>mJy.MHz</a:t>
            </a:r>
            <a:endParaRPr lang="fr-FR" sz="1400" b="1" dirty="0" smtClean="0">
              <a:solidFill>
                <a:srgbClr val="FFFF0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56176" y="188640"/>
            <a:ext cx="670972" cy="7544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grpSp>
        <p:nvGrpSpPr>
          <p:cNvPr id="28" name="Groupe 27"/>
          <p:cNvGrpSpPr/>
          <p:nvPr/>
        </p:nvGrpSpPr>
        <p:grpSpPr>
          <a:xfrm>
            <a:off x="118120" y="3789040"/>
            <a:ext cx="3733800" cy="2854325"/>
            <a:chOff x="4800600" y="1350963"/>
            <a:chExt cx="3733800" cy="2854325"/>
          </a:xfrm>
        </p:grpSpPr>
        <p:pic>
          <p:nvPicPr>
            <p:cNvPr id="23" name="Picture 18" descr="Imag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4800600" y="1350963"/>
              <a:ext cx="3733800" cy="28543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Line 19"/>
            <p:cNvSpPr>
              <a:spLocks noChangeShapeType="1"/>
            </p:cNvSpPr>
            <p:nvPr/>
          </p:nvSpPr>
          <p:spPr bwMode="auto">
            <a:xfrm flipV="1">
              <a:off x="6280150" y="1625600"/>
              <a:ext cx="6350" cy="22606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 flipH="1" flipV="1">
              <a:off x="6673850" y="1625600"/>
              <a:ext cx="6350" cy="22606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 flipH="1" flipV="1">
              <a:off x="7073900" y="1619250"/>
              <a:ext cx="6350" cy="22606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495" y="764704"/>
            <a:ext cx="3388755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>
            <a:off x="2195736" y="980728"/>
            <a:ext cx="4176464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Figure de diffraction du RT au passage d’une radio source de calibration (continuum ~</a:t>
            </a:r>
            <a:r>
              <a:rPr lang="fr-FR" sz="1600" b="1" dirty="0" smtClean="0">
                <a:solidFill>
                  <a:srgbClr val="FFFF00"/>
                </a:solidFill>
              </a:rPr>
              <a:t>20 </a:t>
            </a:r>
            <a:r>
              <a:rPr lang="fr-FR" sz="1600" b="1" dirty="0" err="1" smtClean="0">
                <a:solidFill>
                  <a:srgbClr val="FFFF00"/>
                </a:solidFill>
              </a:rPr>
              <a:t>Jy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33" name="ZoneTexte 32"/>
          <p:cNvSpPr txBox="1"/>
          <p:nvPr/>
        </p:nvSpPr>
        <p:spPr>
          <a:xfrm>
            <a:off x="3275856" y="5877272"/>
            <a:ext cx="5418727" cy="553998"/>
          </a:xfrm>
          <a:prstGeom prst="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Pas de raies détectables, 2</a:t>
            </a:r>
            <a:r>
              <a:rPr lang="fr-FR" baseline="30000" dirty="0" smtClean="0">
                <a:solidFill>
                  <a:srgbClr val="FFFF00"/>
                </a:solidFill>
              </a:rPr>
              <a:t>h</a:t>
            </a:r>
            <a:r>
              <a:rPr lang="fr-FR" dirty="0" smtClean="0">
                <a:solidFill>
                  <a:srgbClr val="FFFF00"/>
                </a:solidFill>
              </a:rPr>
              <a:t> ON </a:t>
            </a:r>
            <a:r>
              <a:rPr lang="fr-FR" dirty="0" err="1" smtClean="0">
                <a:solidFill>
                  <a:srgbClr val="FFFF00"/>
                </a:solidFill>
              </a:rPr>
              <a:t>eff</a:t>
            </a:r>
            <a:r>
              <a:rPr lang="fr-FR" dirty="0" smtClean="0">
                <a:solidFill>
                  <a:srgbClr val="FFFF00"/>
                </a:solidFill>
              </a:rPr>
              <a:t>., avec </a:t>
            </a:r>
            <a:r>
              <a:rPr lang="fr-FR" dirty="0" smtClean="0">
                <a:solidFill>
                  <a:srgbClr val="FFFF00"/>
                </a:solidFill>
                <a:latin typeface="Symbol" pitchFamily="18" charset="2"/>
              </a:rPr>
              <a:t>s</a:t>
            </a:r>
            <a:r>
              <a:rPr lang="fr-FR" dirty="0" smtClean="0">
                <a:solidFill>
                  <a:srgbClr val="FFFF00"/>
                </a:solidFill>
              </a:rPr>
              <a:t> ~ 1mJy</a:t>
            </a:r>
          </a:p>
          <a:p>
            <a:r>
              <a:rPr lang="fr-FR" sz="1100" dirty="0" smtClean="0">
                <a:solidFill>
                  <a:srgbClr val="FFFF00"/>
                </a:solidFill>
              </a:rPr>
              <a:t>Limite en cours…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2555776" y="25649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5’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5652766" y="399577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40’’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8214343" y="435581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50’’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6214149" y="4797152"/>
            <a:ext cx="518091" cy="276999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sz="1200" dirty="0" smtClean="0">
                <a:solidFill>
                  <a:schemeClr val="bg2"/>
                </a:solidFill>
              </a:rPr>
              <a:t>1408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8518405" y="4797152"/>
            <a:ext cx="518091" cy="276999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sz="1200" dirty="0" smtClean="0">
                <a:solidFill>
                  <a:schemeClr val="bg2"/>
                </a:solidFill>
              </a:rPr>
              <a:t>1415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7884368" y="2924944"/>
            <a:ext cx="944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chemeClr val="bg2"/>
                </a:solidFill>
              </a:rPr>
              <a:t>Juil. 2010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2195736" y="1556792"/>
            <a:ext cx="986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>
                <a:solidFill>
                  <a:schemeClr val="bg2"/>
                </a:solidFill>
              </a:rPr>
              <a:t>Dec</a:t>
            </a:r>
            <a:r>
              <a:rPr lang="fr-FR" sz="1400" dirty="0" smtClean="0">
                <a:solidFill>
                  <a:schemeClr val="bg2"/>
                </a:solidFill>
              </a:rPr>
              <a:t>. 2011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076056" y="2492896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chemeClr val="bg2"/>
                </a:solidFill>
              </a:rPr>
              <a:t>Oct. 2011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2195736" y="4149080"/>
            <a:ext cx="1326966" cy="307777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sz="1400" dirty="0" err="1" smtClean="0">
                <a:solidFill>
                  <a:schemeClr val="bg2"/>
                </a:solidFill>
              </a:rPr>
              <a:t>Avr</a:t>
            </a:r>
            <a:r>
              <a:rPr lang="fr-FR" sz="1400" dirty="0" smtClean="0">
                <a:solidFill>
                  <a:schemeClr val="bg2"/>
                </a:solidFill>
              </a:rPr>
              <a:t>.-</a:t>
            </a:r>
            <a:r>
              <a:rPr lang="fr-FR" sz="1400" dirty="0" err="1" smtClean="0">
                <a:solidFill>
                  <a:schemeClr val="bg2"/>
                </a:solidFill>
              </a:rPr>
              <a:t>Dec</a:t>
            </a:r>
            <a:r>
              <a:rPr lang="fr-FR" sz="1400" dirty="0" smtClean="0">
                <a:solidFill>
                  <a:schemeClr val="bg2"/>
                </a:solidFill>
              </a:rPr>
              <a:t>.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Avec qui?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3059832" y="764704"/>
          <a:ext cx="5904655" cy="5871000"/>
        </p:xfrm>
        <a:graphic>
          <a:graphicData uri="http://schemas.openxmlformats.org/drawingml/2006/table">
            <a:tbl>
              <a:tblPr/>
              <a:tblGrid>
                <a:gridCol w="1488281"/>
                <a:gridCol w="1067580"/>
                <a:gridCol w="887282"/>
                <a:gridCol w="1641438"/>
                <a:gridCol w="820074"/>
              </a:tblGrid>
              <a:tr h="3361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NOM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Prénom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Laboratoire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Fonction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% du temps consacré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au projet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Martin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Jean-Michel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GEPI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ast. adj, coI Meudon, tests,lien/ méca USN, GEPI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30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Mei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Simona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GEPI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Professeur, cosmologie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2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Rigaud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François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GEPI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Resp. mécanique projeteur, supports antennes, implantation,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cornets focaux.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20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Colom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Pierre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LESIA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ast-adj, radioastronomie, tests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2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Pezzani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Jacques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USN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antennes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Viou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Cédric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USN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traitement du signal, acquisition digit.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Garnier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Samuel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USN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implantation logistique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Torchinsky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Steve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USN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suivi, lien avec SKA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5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Ansari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Réza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prof., PI, &amp; coI coll. in-ternationale, tests, logiciels/corrélateur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5</a:t>
                      </a:r>
                      <a:r>
                        <a:rPr lang="fr-FR" sz="900" kern="150" dirty="0" smtClean="0">
                          <a:latin typeface="+mn-lt"/>
                          <a:ea typeface="Times New Roman"/>
                        </a:rPr>
                        <a:t>0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Campagne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Jean-Eric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chercheur, coI, tests, analyse des données (et données prog. HIcluster)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60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Moniez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Marc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chercheur, Resp. interféromètre prototype actuel.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30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2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Torrento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Ana-Sofia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Postdoc P2I (LAL, lien/GEPI), analyse des données (actuellem</a:t>
                      </a:r>
                      <a:r>
                        <a:rPr lang="fr-FR" sz="900" kern="150" baseline="30000">
                          <a:latin typeface="+mn-lt"/>
                          <a:ea typeface="Times New Roman"/>
                        </a:rPr>
                        <a:t>t</a:t>
                      </a:r>
                      <a:r>
                        <a:rPr lang="fr-FR" sz="900" kern="150">
                          <a:latin typeface="+mn-lt"/>
                          <a:ea typeface="Times New Roman"/>
                        </a:rPr>
                        <a:t> sur programme HIcluster)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&gt;50 selon évol. du prog. HIcluster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Charlet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Daniel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acq. digitale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30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Mansoux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Bruno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informatique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5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Pailler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Claude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informatique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30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Taurigna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Monique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informatique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30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Marie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Rodolphe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dessinateur-projeteur, assistance à F.Rigaud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10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2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 err="1" smtClean="0">
                          <a:latin typeface="+mn-lt"/>
                        </a:rPr>
                        <a:t>Cornebise</a:t>
                      </a:r>
                      <a:endParaRPr lang="fr-FR" sz="900" dirty="0">
                        <a:latin typeface="+mn-lt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>
                          <a:latin typeface="+mn-lt"/>
                        </a:rPr>
                        <a:t>Patrick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>
                          <a:latin typeface="+mn-lt"/>
                        </a:rPr>
                        <a:t>LAL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dirty="0">
                          <a:latin typeface="+mn-lt"/>
                        </a:rPr>
                        <a:t>Ingénieur, câbleur 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>
                          <a:latin typeface="+mn-lt"/>
                        </a:rPr>
                        <a:t>10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Wicek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François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LAL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contrôle-comande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20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2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Abbon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Philippe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SPP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ingénieur, récepteurs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15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2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 err="1">
                          <a:latin typeface="+mn-lt"/>
                        </a:rPr>
                        <a:t>Yèche</a:t>
                      </a:r>
                      <a:endParaRPr lang="fr-FR" sz="900" dirty="0">
                        <a:latin typeface="+mn-lt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>
                          <a:latin typeface="+mn-lt"/>
                        </a:rPr>
                        <a:t>Christophe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>
                          <a:latin typeface="+mn-lt"/>
                        </a:rPr>
                        <a:t>SPP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just">
                        <a:spcAft>
                          <a:spcPts val="0"/>
                        </a:spcAft>
                      </a:pPr>
                      <a:r>
                        <a:rPr lang="fr-FR" sz="900">
                          <a:latin typeface="+mn-lt"/>
                        </a:rPr>
                        <a:t>Chercheur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dirty="0">
                          <a:latin typeface="+mn-lt"/>
                        </a:rPr>
                        <a:t>10</a:t>
                      </a: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1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Magneville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Christophe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>
                          <a:latin typeface="+mn-lt"/>
                          <a:ea typeface="Times New Roman"/>
                        </a:rPr>
                        <a:t>SPP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R="13970" algn="l">
                        <a:spcAft>
                          <a:spcPts val="0"/>
                        </a:spcAft>
                      </a:pPr>
                      <a:r>
                        <a:rPr lang="fr-FR" sz="900" kern="150">
                          <a:latin typeface="+mn-lt"/>
                          <a:ea typeface="Times New Roman"/>
                        </a:rPr>
                        <a:t>Chercheur, BAO, traitement données interféromètres</a:t>
                      </a:r>
                      <a:endParaRPr lang="fr-FR" sz="900" kern="15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900" kern="150" dirty="0" smtClean="0">
                          <a:latin typeface="+mn-lt"/>
                          <a:ea typeface="Times New Roman"/>
                        </a:rPr>
                        <a:t>25</a:t>
                      </a:r>
                      <a:endParaRPr lang="fr-FR" sz="900" kern="150" dirty="0">
                        <a:latin typeface="+mn-lt"/>
                        <a:ea typeface="Times"/>
                      </a:endParaRPr>
                    </a:p>
                  </a:txBody>
                  <a:tcPr marL="16656" marR="16656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323528" y="2420888"/>
            <a:ext cx="2408032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LAL</a:t>
            </a:r>
          </a:p>
          <a:p>
            <a:r>
              <a:rPr lang="fr-FR" dirty="0" err="1" smtClean="0"/>
              <a:t>Irfu</a:t>
            </a:r>
            <a:r>
              <a:rPr lang="fr-FR" dirty="0" smtClean="0"/>
              <a:t>/SPP</a:t>
            </a:r>
          </a:p>
          <a:p>
            <a:r>
              <a:rPr lang="fr-FR" dirty="0" smtClean="0"/>
              <a:t>Meudon (GEPI,LESIA)</a:t>
            </a:r>
          </a:p>
          <a:p>
            <a:r>
              <a:rPr lang="fr-FR" dirty="0" smtClean="0"/>
              <a:t>Nançay (USN)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95536" y="4221088"/>
            <a:ext cx="1980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Coll. USA/Chine…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579296" cy="1384300"/>
          </a:xfrm>
        </p:spPr>
        <p:txBody>
          <a:bodyPr/>
          <a:lstStyle/>
          <a:p>
            <a:r>
              <a:rPr lang="fr-FR" dirty="0" smtClean="0"/>
              <a:t>Notre demande: de quoi s’</a:t>
            </a:r>
            <a:r>
              <a:rPr lang="fr-FR" dirty="0" err="1" smtClean="0"/>
              <a:t>agit-’il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245379" y="1556792"/>
            <a:ext cx="30029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4 paraboles de </a:t>
            </a:r>
            <a:r>
              <a:rPr lang="fr-FR" dirty="0" smtClean="0">
                <a:sym typeface="Symbol"/>
              </a:rPr>
              <a:t> </a:t>
            </a:r>
            <a:r>
              <a:rPr lang="fr-FR" dirty="0" smtClean="0"/>
              <a:t>3 à 4.5m 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1074440" y="4941168"/>
            <a:ext cx="7344816" cy="172354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fr-FR" sz="1200" dirty="0"/>
              <a:t>Les </a:t>
            </a:r>
            <a:r>
              <a:rPr lang="fr-FR" sz="1400" dirty="0">
                <a:solidFill>
                  <a:srgbClr val="FFFF00"/>
                </a:solidFill>
              </a:rPr>
              <a:t>objectifs techniques </a:t>
            </a:r>
            <a:r>
              <a:rPr lang="fr-FR" sz="1200" dirty="0" smtClean="0"/>
              <a:t>(4 paraboles):</a:t>
            </a:r>
          </a:p>
          <a:p>
            <a:endParaRPr lang="fr-FR" sz="1200" dirty="0"/>
          </a:p>
          <a:p>
            <a:pPr lvl="0">
              <a:buFont typeface="Arial" pitchFamily="34" charset="0"/>
              <a:buChar char="•"/>
            </a:pPr>
            <a:r>
              <a:rPr lang="fr-FR" sz="1200" dirty="0" smtClean="0"/>
              <a:t> Amélioration </a:t>
            </a:r>
            <a:r>
              <a:rPr lang="fr-FR" sz="1200" dirty="0"/>
              <a:t>des algorithmes de nettoyage des RFI en bande large (250 MHz</a:t>
            </a:r>
            <a:r>
              <a:rPr lang="fr-FR" sz="1200" dirty="0" smtClean="0"/>
              <a:t>),</a:t>
            </a:r>
          </a:p>
          <a:p>
            <a:pPr lvl="0">
              <a:buFont typeface="Arial" pitchFamily="34" charset="0"/>
              <a:buChar char="•"/>
            </a:pPr>
            <a:r>
              <a:rPr lang="fr-FR" sz="1200" dirty="0" smtClean="0"/>
              <a:t> Validation </a:t>
            </a:r>
            <a:r>
              <a:rPr lang="fr-FR" sz="1200" dirty="0"/>
              <a:t>de la modélisation du </a:t>
            </a:r>
            <a:r>
              <a:rPr lang="fr-FR" sz="1200" dirty="0" smtClean="0"/>
              <a:t>bruit,</a:t>
            </a:r>
          </a:p>
          <a:p>
            <a:pPr lvl="0">
              <a:buFont typeface="Arial" pitchFamily="34" charset="0"/>
              <a:buChar char="•"/>
            </a:pPr>
            <a:r>
              <a:rPr lang="fr-FR" sz="1200" dirty="0" smtClean="0"/>
              <a:t> </a:t>
            </a:r>
            <a:r>
              <a:rPr lang="fr-FR" sz="1600" dirty="0" smtClean="0">
                <a:solidFill>
                  <a:srgbClr val="FFFF00"/>
                </a:solidFill>
              </a:rPr>
              <a:t>Amélioration </a:t>
            </a:r>
            <a:r>
              <a:rPr lang="fr-FR" sz="1600" dirty="0">
                <a:solidFill>
                  <a:srgbClr val="FFFF00"/>
                </a:solidFill>
              </a:rPr>
              <a:t>et validation des méthodes de calibration du gain et de la phase des </a:t>
            </a:r>
            <a:r>
              <a:rPr lang="fr-FR" sz="1600" dirty="0" smtClean="0">
                <a:solidFill>
                  <a:srgbClr val="FFFF00"/>
                </a:solidFill>
              </a:rPr>
              <a:t>récepteurs, prise de données longues</a:t>
            </a:r>
            <a:r>
              <a:rPr lang="fr-FR" sz="1200" dirty="0" smtClean="0">
                <a:solidFill>
                  <a:srgbClr val="FFFF00"/>
                </a:solidFill>
              </a:rPr>
              <a:t> </a:t>
            </a:r>
            <a:r>
              <a:rPr lang="fr-FR" sz="1200" dirty="0" smtClean="0"/>
              <a:t>(cf. comme pour HI-Cluster au NRT) </a:t>
            </a:r>
          </a:p>
          <a:p>
            <a:pPr lvl="0">
              <a:buFont typeface="Arial" pitchFamily="34" charset="0"/>
              <a:buChar char="•"/>
            </a:pPr>
            <a:r>
              <a:rPr lang="fr-FR" sz="1200" dirty="0" smtClean="0"/>
              <a:t> Aide </a:t>
            </a:r>
            <a:r>
              <a:rPr lang="fr-FR" sz="1200" dirty="0"/>
              <a:t>au choix des récepteurs (</a:t>
            </a:r>
            <a:r>
              <a:rPr lang="fr-FR" sz="1200" dirty="0" err="1" smtClean="0"/>
              <a:t>feeds</a:t>
            </a:r>
            <a:r>
              <a:rPr lang="fr-FR" sz="1200" dirty="0" smtClean="0"/>
              <a:t> +LNA: </a:t>
            </a:r>
            <a:r>
              <a:rPr lang="fr-FR" sz="1200" dirty="0" err="1" smtClean="0"/>
              <a:t>Irfu</a:t>
            </a:r>
            <a:r>
              <a:rPr lang="fr-FR" sz="1200" dirty="0" smtClean="0"/>
              <a:t>/SPP, </a:t>
            </a:r>
            <a:r>
              <a:rPr lang="fr-FR" sz="1200" dirty="0" err="1" smtClean="0"/>
              <a:t>Univ</a:t>
            </a:r>
            <a:r>
              <a:rPr lang="fr-FR" sz="1200" dirty="0" smtClean="0"/>
              <a:t>. Wisconsin),</a:t>
            </a:r>
          </a:p>
          <a:p>
            <a:pPr lvl="0">
              <a:buFont typeface="Arial" pitchFamily="34" charset="0"/>
              <a:buChar char="•"/>
            </a:pPr>
            <a:r>
              <a:rPr lang="fr-FR" sz="1200" dirty="0"/>
              <a:t> </a:t>
            </a:r>
            <a:r>
              <a:rPr lang="fr-FR" sz="1200" dirty="0" smtClean="0"/>
              <a:t>Mise </a:t>
            </a:r>
            <a:r>
              <a:rPr lang="fr-FR" sz="1200" dirty="0"/>
              <a:t>au point des programmes d’analyse des visibilités pour reconstruire les cartes du ciel.</a:t>
            </a:r>
          </a:p>
        </p:txBody>
      </p:sp>
      <p:grpSp>
        <p:nvGrpSpPr>
          <p:cNvPr id="12" name="Groupe 11"/>
          <p:cNvGrpSpPr/>
          <p:nvPr/>
        </p:nvGrpSpPr>
        <p:grpSpPr>
          <a:xfrm>
            <a:off x="2295289" y="2060848"/>
            <a:ext cx="4903118" cy="2742805"/>
            <a:chOff x="2295289" y="2060848"/>
            <a:chExt cx="4903118" cy="274280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95289" y="2060848"/>
              <a:ext cx="4903118" cy="2742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ZoneTexte 15"/>
            <p:cNvSpPr txBox="1"/>
            <p:nvPr/>
          </p:nvSpPr>
          <p:spPr>
            <a:xfrm>
              <a:off x="2415054" y="4509120"/>
              <a:ext cx="15808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 dirty="0" smtClean="0"/>
                <a:t>Design F. Rigaud (Meudon)</a:t>
              </a:r>
              <a:endParaRPr lang="fr-FR" sz="900" dirty="0"/>
            </a:p>
          </p:txBody>
        </p:sp>
      </p:grp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>
          <a:xfrm>
            <a:off x="3299048" y="-243408"/>
            <a:ext cx="2895600" cy="476250"/>
          </a:xfrm>
        </p:spPr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94680" y="1535906"/>
            <a:ext cx="8554641" cy="4634508"/>
          </a:xfrm>
          <a:ln/>
        </p:spPr>
        <p:txBody>
          <a:bodyPr/>
          <a:lstStyle/>
          <a:p>
            <a:pPr marL="466560"/>
            <a:r>
              <a:rPr lang="en-US" sz="2800" dirty="0">
                <a:solidFill>
                  <a:srgbClr val="FF0000"/>
                </a:solidFill>
              </a:rPr>
              <a:t>AEM</a:t>
            </a:r>
            <a:r>
              <a:rPr lang="en-US" sz="2800" dirty="0"/>
              <a:t> : Analog Electronic Module ( Amplification, filtering, frequency shifter) </a:t>
            </a:r>
          </a:p>
          <a:p>
            <a:pPr marL="466560"/>
            <a:r>
              <a:rPr lang="en-US" sz="2800" dirty="0">
                <a:solidFill>
                  <a:srgbClr val="FF0000"/>
                </a:solidFill>
              </a:rPr>
              <a:t>DCLK</a:t>
            </a:r>
            <a:r>
              <a:rPr lang="en-US" sz="2800" dirty="0"/>
              <a:t> : Clock and trigger distribution system</a:t>
            </a:r>
          </a:p>
          <a:p>
            <a:pPr marL="466560"/>
            <a:r>
              <a:rPr lang="en-US" sz="2800" dirty="0">
                <a:solidFill>
                  <a:srgbClr val="FF0000"/>
                </a:solidFill>
              </a:rPr>
              <a:t>DFS</a:t>
            </a:r>
            <a:r>
              <a:rPr lang="en-US" sz="2800" dirty="0"/>
              <a:t> : Digitizer Frequency Separator (ADC-Board)  4 channel, 500 MHz sampling, with on the fly FFT capability, dual high speed optical data transfer </a:t>
            </a:r>
          </a:p>
          <a:p>
            <a:pPr marL="466560"/>
            <a:r>
              <a:rPr lang="en-US" sz="2800" dirty="0">
                <a:solidFill>
                  <a:srgbClr val="FF0000"/>
                </a:solidFill>
              </a:rPr>
              <a:t>PDR</a:t>
            </a:r>
            <a:r>
              <a:rPr lang="en-US" sz="2800" dirty="0"/>
              <a:t> : PCI-Express data reception module 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 que l’on a: </a:t>
            </a:r>
            <a:r>
              <a:rPr lang="fr-FR" dirty="0" err="1" smtClean="0"/>
              <a:t>BAOradio</a:t>
            </a:r>
            <a:r>
              <a:rPr lang="fr-FR" dirty="0" smtClean="0"/>
              <a:t> </a:t>
            </a:r>
            <a:r>
              <a:rPr lang="fr-FR" dirty="0" err="1" smtClean="0"/>
              <a:t>chain</a:t>
            </a:r>
            <a:endParaRPr lang="fr-FR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505" y="4941168"/>
            <a:ext cx="2592288" cy="183212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0801" y="5013176"/>
            <a:ext cx="2307423" cy="167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28476"/>
            <a:ext cx="8229600" cy="1384300"/>
          </a:xfrm>
        </p:spPr>
        <p:txBody>
          <a:bodyPr/>
          <a:lstStyle/>
          <a:p>
            <a:r>
              <a:rPr lang="fr-FR" dirty="0" smtClean="0"/>
              <a:t>L’interférométrie: « 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work</a:t>
            </a:r>
            <a:r>
              <a:rPr lang="fr-FR" dirty="0" smtClean="0"/>
              <a:t> »</a:t>
            </a:r>
            <a:endParaRPr lang="fr-F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3789"/>
            <a:ext cx="56007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47524"/>
            <a:ext cx="2736304" cy="205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623789"/>
            <a:ext cx="280628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1475656" y="1263749"/>
            <a:ext cx="605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Pittsburg 3 campagnes de mesures : 06/09, 11/09, 12/10</a:t>
            </a:r>
            <a:endParaRPr lang="fr-FR" dirty="0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835359"/>
            <a:ext cx="2000820" cy="102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2483768" y="6021288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0.5° x 0.5°</a:t>
            </a:r>
          </a:p>
        </p:txBody>
      </p:sp>
      <p:cxnSp>
        <p:nvCxnSpPr>
          <p:cNvPr id="12" name="Connecteur droit avec flèche 11"/>
          <p:cNvCxnSpPr/>
          <p:nvPr/>
        </p:nvCxnSpPr>
        <p:spPr>
          <a:xfrm>
            <a:off x="2483768" y="5877272"/>
            <a:ext cx="0" cy="980728"/>
          </a:xfrm>
          <a:prstGeom prst="straightConnector1">
            <a:avLst/>
          </a:prstGeom>
          <a:ln>
            <a:solidFill>
              <a:schemeClr val="tx2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grpSp>
        <p:nvGrpSpPr>
          <p:cNvPr id="16" name="Groupe 15"/>
          <p:cNvGrpSpPr/>
          <p:nvPr/>
        </p:nvGrpSpPr>
        <p:grpSpPr>
          <a:xfrm>
            <a:off x="4355976" y="5904656"/>
            <a:ext cx="3384376" cy="908720"/>
            <a:chOff x="3707904" y="5949280"/>
            <a:chExt cx="3384376" cy="908720"/>
          </a:xfrm>
        </p:grpSpPr>
        <p:sp>
          <p:nvSpPr>
            <p:cNvPr id="15" name="Rectangle 14"/>
            <p:cNvSpPr/>
            <p:nvPr/>
          </p:nvSpPr>
          <p:spPr>
            <a:xfrm>
              <a:off x="3707904" y="5949280"/>
              <a:ext cx="3384376" cy="908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3779912" y="6021288"/>
              <a:ext cx="3238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</a:rPr>
                <a:t>Cas A : ~2300 </a:t>
              </a:r>
              <a:r>
                <a:rPr lang="fr-FR" dirty="0" err="1" smtClean="0">
                  <a:solidFill>
                    <a:schemeClr val="bg1"/>
                  </a:solidFill>
                </a:rPr>
                <a:t>Jy</a:t>
              </a:r>
              <a:r>
                <a:rPr lang="fr-FR" dirty="0" smtClean="0">
                  <a:solidFill>
                    <a:schemeClr val="bg1"/>
                  </a:solidFill>
                </a:rPr>
                <a:t> @ 1420MHz</a:t>
              </a: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3779912" y="6309320"/>
              <a:ext cx="2861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</a:rPr>
                <a:t>Quelques minutes de DAQ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Développements en cours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r-FR" sz="2400" dirty="0" smtClean="0">
                <a:solidFill>
                  <a:srgbClr val="FFC000"/>
                </a:solidFill>
              </a:rPr>
              <a:t>Hardware</a:t>
            </a:r>
            <a:r>
              <a:rPr lang="fr-FR" sz="2400" dirty="0" smtClean="0"/>
              <a:t>: concevoir et réaliser un back plane de la carte UNIBOARD (FAN, SKA R&amp;D) adapté la sortie des cartes ADC (passage fibre au cuivre)</a:t>
            </a:r>
          </a:p>
          <a:p>
            <a:pPr algn="just"/>
            <a:r>
              <a:rPr lang="fr-FR" sz="2400" dirty="0" smtClean="0">
                <a:solidFill>
                  <a:srgbClr val="FFC000"/>
                </a:solidFill>
              </a:rPr>
              <a:t>Soft+Driver</a:t>
            </a:r>
            <a:r>
              <a:rPr lang="fr-FR" sz="2400" dirty="0" smtClean="0"/>
              <a:t>: Se passer de la liaison USB pour la configuration des cartes ADC (passage par le coté descendant de la fibre optique).</a:t>
            </a:r>
          </a:p>
          <a:p>
            <a:pPr algn="just"/>
            <a:r>
              <a:rPr lang="fr-FR" sz="2400" dirty="0" smtClean="0">
                <a:solidFill>
                  <a:srgbClr val="FFC000"/>
                </a:solidFill>
              </a:rPr>
              <a:t>Soft UNIBOARD </a:t>
            </a:r>
            <a:r>
              <a:rPr lang="fr-FR" sz="2400" dirty="0" smtClean="0"/>
              <a:t>(avec Nançay): Faire du regroupement de voies par tranche de fréquences au format Ethernet pour pouvoir faire les visibilités dans les </a:t>
            </a:r>
            <a:r>
              <a:rPr lang="fr-FR" sz="2400" dirty="0" err="1" smtClean="0"/>
              <a:t>PCs</a:t>
            </a:r>
            <a:r>
              <a:rPr lang="fr-FR" sz="2400" dirty="0" smtClean="0"/>
              <a:t> sans carte </a:t>
            </a:r>
            <a:r>
              <a:rPr lang="fr-FR" sz="2400" dirty="0" err="1" smtClean="0"/>
              <a:t>PCIExpress</a:t>
            </a:r>
            <a:r>
              <a:rPr lang="fr-FR" sz="2400" dirty="0" smtClean="0"/>
              <a:t> et son driver dédié.</a:t>
            </a:r>
          </a:p>
          <a:p>
            <a:pPr algn="just"/>
            <a:r>
              <a:rPr lang="fr-FR" sz="2400" dirty="0" err="1" smtClean="0">
                <a:solidFill>
                  <a:srgbClr val="FFC000"/>
                </a:solidFill>
              </a:rPr>
              <a:t>Firmware</a:t>
            </a:r>
            <a:r>
              <a:rPr lang="fr-FR" sz="2400" dirty="0" smtClean="0"/>
              <a:t>: amélioration du </a:t>
            </a:r>
            <a:r>
              <a:rPr lang="fr-FR" sz="2400" dirty="0" err="1" smtClean="0"/>
              <a:t>firmware</a:t>
            </a:r>
            <a:r>
              <a:rPr lang="fr-FR" sz="2400" dirty="0" smtClean="0"/>
              <a:t> FFT pour passer à 100% sur le ciel (mode streaming, 8bits </a:t>
            </a:r>
            <a:r>
              <a:rPr lang="fr-FR" sz="2400" dirty="0" smtClean="0">
                <a:sym typeface="Symbol"/>
              </a:rPr>
              <a:t> 4bits)</a:t>
            </a:r>
            <a:endParaRPr lang="fr-FR" sz="2400" dirty="0" smtClean="0"/>
          </a:p>
          <a:p>
            <a:pPr algn="just">
              <a:buNone/>
            </a:pPr>
            <a:endParaRPr lang="fr-FR" sz="240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3379664" cy="3106605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107504" y="116632"/>
            <a:ext cx="4300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Version chinoise + LAL (mouture/pieds)</a:t>
            </a:r>
            <a:endParaRPr lang="fr-FR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881638"/>
            <a:ext cx="3619078" cy="2890916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3" y="1268760"/>
            <a:ext cx="1533226" cy="2314516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509120"/>
            <a:ext cx="3017912" cy="2263434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3851920" y="4149080"/>
            <a:ext cx="4276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Version commerciale: ex. RFHAM design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95536" y="692696"/>
            <a:ext cx="893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ym typeface="Symbol"/>
              </a:rPr>
              <a:t>3.5m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251520" y="4005064"/>
            <a:ext cx="69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ym typeface="Symbol"/>
              </a:rPr>
              <a:t>3m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9" y="587697"/>
            <a:ext cx="4104456" cy="305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Budget </a:t>
            </a:r>
            <a:r>
              <a:rPr lang="fr-FR" sz="1600" dirty="0" smtClean="0"/>
              <a:t>(ré-estimation)</a:t>
            </a:r>
            <a:endParaRPr lang="fr-FR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1496976" y="1557338"/>
          <a:ext cx="6122987" cy="2197100"/>
        </p:xfrm>
        <a:graphic>
          <a:graphicData uri="http://schemas.openxmlformats.org/presentationml/2006/ole">
            <p:oleObj spid="_x0000_s17409" name="Worksheet" r:id="rId3" imgW="4810102" imgH="2124090" progId="Excel.Sheet.8">
              <p:embed/>
            </p:oleObj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23528" y="3861048"/>
            <a:ext cx="8469883" cy="184665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On dispose de tous les modules électroniques pour équiper jusqu’à 16 réflecteurs munis de 2 polarisations. Donc:</a:t>
            </a:r>
          </a:p>
          <a:p>
            <a:pPr>
              <a:buFont typeface="Arial" pitchFamily="34" charset="0"/>
              <a:buChar char="•"/>
            </a:pPr>
            <a:r>
              <a:rPr lang="fr-FR" sz="1600" dirty="0"/>
              <a:t> </a:t>
            </a:r>
            <a:r>
              <a:rPr lang="fr-FR" sz="1600" dirty="0" smtClean="0">
                <a:solidFill>
                  <a:srgbClr val="FFFF00"/>
                </a:solidFill>
              </a:rPr>
              <a:t>Achat des réflecteurs + motorisation et commandes (LAL) </a:t>
            </a:r>
          </a:p>
          <a:p>
            <a:pPr>
              <a:buFont typeface="Arial" pitchFamily="34" charset="0"/>
              <a:buChar char="•"/>
            </a:pPr>
            <a:r>
              <a:rPr lang="fr-FR" sz="1600" dirty="0"/>
              <a:t> F</a:t>
            </a:r>
            <a:r>
              <a:rPr lang="fr-FR" sz="1600" dirty="0" smtClean="0"/>
              <a:t>abrications des </a:t>
            </a:r>
            <a:r>
              <a:rPr lang="fr-FR" sz="1600" dirty="0" err="1" smtClean="0"/>
              <a:t>Feeds</a:t>
            </a:r>
            <a:r>
              <a:rPr lang="fr-FR" sz="1600" dirty="0" smtClean="0"/>
              <a:t> et interfaces (Obs. Paris/Meudon)</a:t>
            </a:r>
          </a:p>
          <a:p>
            <a:pPr>
              <a:buFont typeface="Arial" pitchFamily="34" charset="0"/>
              <a:buChar char="•"/>
            </a:pPr>
            <a:r>
              <a:rPr lang="fr-FR" sz="1600" dirty="0" smtClean="0"/>
              <a:t> Infrastructure locale (Obs. Paris/Nançay)</a:t>
            </a:r>
          </a:p>
          <a:p>
            <a:pPr>
              <a:buFont typeface="Arial" pitchFamily="34" charset="0"/>
              <a:buChar char="•"/>
            </a:pPr>
            <a:r>
              <a:rPr lang="fr-FR" sz="1600" dirty="0"/>
              <a:t> </a:t>
            </a:r>
            <a:r>
              <a:rPr lang="fr-FR" sz="1600" dirty="0" smtClean="0">
                <a:solidFill>
                  <a:srgbClr val="FFFF00"/>
                </a:solidFill>
              </a:rPr>
              <a:t>LNA et électronique (</a:t>
            </a:r>
            <a:r>
              <a:rPr lang="fr-FR" sz="1600" dirty="0" smtClean="0">
                <a:solidFill>
                  <a:srgbClr val="FFFF00"/>
                </a:solidFill>
              </a:rPr>
              <a:t>IRFU)</a:t>
            </a:r>
            <a:endParaRPr lang="fr-FR" sz="16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solidFill>
                  <a:srgbClr val="FFFF00"/>
                </a:solidFill>
              </a:rPr>
              <a:t> PC « musclé » CPU, mémoire, échange de données pour effectuer les </a:t>
            </a:r>
            <a:r>
              <a:rPr lang="fr-FR" sz="1600" dirty="0" smtClean="0">
                <a:solidFill>
                  <a:srgbClr val="FFFF00"/>
                </a:solidFill>
              </a:rPr>
              <a:t>visibilités (LAL)</a:t>
            </a:r>
            <a:endParaRPr lang="fr-FR" sz="1600" dirty="0" smtClean="0">
              <a:solidFill>
                <a:srgbClr val="FFFF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965804" y="5805264"/>
            <a:ext cx="5185330" cy="64633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Demandes: CS Obs. Paris (13 k€), </a:t>
            </a:r>
            <a:r>
              <a:rPr lang="fr-FR" dirty="0" err="1" smtClean="0"/>
              <a:t>Irfu</a:t>
            </a:r>
            <a:r>
              <a:rPr lang="fr-FR" dirty="0" smtClean="0"/>
              <a:t>/SPP (5k€)</a:t>
            </a:r>
          </a:p>
          <a:p>
            <a:r>
              <a:rPr lang="fr-FR" b="1" dirty="0" smtClean="0">
                <a:solidFill>
                  <a:srgbClr val="FFFF00"/>
                </a:solidFill>
              </a:rPr>
              <a:t>	LAL (</a:t>
            </a:r>
            <a:r>
              <a:rPr lang="fr-FR" b="1" dirty="0" smtClean="0">
                <a:solidFill>
                  <a:srgbClr val="FFFF00"/>
                </a:solidFill>
              </a:rPr>
              <a:t>23 </a:t>
            </a:r>
            <a:r>
              <a:rPr lang="fr-FR" b="1" dirty="0" smtClean="0">
                <a:solidFill>
                  <a:srgbClr val="FFFF00"/>
                </a:solidFill>
              </a:rPr>
              <a:t>k€ + 4k€ missions)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10" name="ZoneTexte 9"/>
          <p:cNvSpPr txBox="1"/>
          <p:nvPr/>
        </p:nvSpPr>
        <p:spPr>
          <a:xfrm>
            <a:off x="1382536" y="6525344"/>
            <a:ext cx="6351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Transport LAL-&gt;Nançay via camion-LAL </a:t>
            </a:r>
            <a:r>
              <a:rPr lang="fr-FR" sz="1200" dirty="0" smtClean="0"/>
              <a:t>(200</a:t>
            </a:r>
            <a:r>
              <a:rPr lang="fr-FR" sz="1200" dirty="0" smtClean="0"/>
              <a:t>€), transport </a:t>
            </a:r>
            <a:r>
              <a:rPr lang="fr-FR" sz="1200" dirty="0" err="1" smtClean="0"/>
              <a:t>HAMDesign</a:t>
            </a:r>
            <a:r>
              <a:rPr lang="fr-FR" sz="1200" dirty="0" smtClean="0"/>
              <a:t>-&gt;LAL via UPS (800€)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9" name="Rectangle à coins arrondis 48"/>
          <p:cNvSpPr/>
          <p:nvPr/>
        </p:nvSpPr>
        <p:spPr>
          <a:xfrm>
            <a:off x="611560" y="963106"/>
            <a:ext cx="7704856" cy="412207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8" name="Groupe 47"/>
          <p:cNvGrpSpPr/>
          <p:nvPr/>
        </p:nvGrpSpPr>
        <p:grpSpPr>
          <a:xfrm>
            <a:off x="683568" y="1179130"/>
            <a:ext cx="7344816" cy="1817822"/>
            <a:chOff x="107504" y="1700808"/>
            <a:chExt cx="7344816" cy="1817822"/>
          </a:xfrm>
        </p:grpSpPr>
        <p:cxnSp>
          <p:nvCxnSpPr>
            <p:cNvPr id="7" name="Connecteur droit 6"/>
            <p:cNvCxnSpPr/>
            <p:nvPr/>
          </p:nvCxnSpPr>
          <p:spPr>
            <a:xfrm>
              <a:off x="179512" y="2708920"/>
              <a:ext cx="7272808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>
              <a:off x="323528" y="2654534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>
              <a:off x="1691680" y="2636912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3011392" y="2636912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4307536" y="2636912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5531672" y="2636912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6827816" y="2636912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/>
            <p:cNvSpPr txBox="1"/>
            <p:nvPr/>
          </p:nvSpPr>
          <p:spPr>
            <a:xfrm>
              <a:off x="107504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07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1475656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08</a:t>
              </a: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2789476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09</a:t>
              </a:r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4079728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10</a:t>
              </a: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5297972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11</a:t>
              </a:r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6588224" y="2852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12</a:t>
              </a: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323528" y="2060848"/>
              <a:ext cx="1800200" cy="577081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050" dirty="0" smtClean="0"/>
                <a:t>conception/réalisation </a:t>
              </a:r>
            </a:p>
            <a:p>
              <a:r>
                <a:rPr lang="fr-FR" sz="1050" dirty="0" smtClean="0"/>
                <a:t>Électronique </a:t>
              </a:r>
              <a:r>
                <a:rPr lang="fr-FR" sz="1050" dirty="0" err="1" smtClean="0"/>
                <a:t>BAOradio</a:t>
              </a:r>
              <a:r>
                <a:rPr lang="fr-FR" sz="1050" dirty="0" smtClean="0"/>
                <a:t> (LAL/</a:t>
              </a:r>
              <a:r>
                <a:rPr lang="fr-FR" sz="1050" dirty="0" err="1" smtClean="0"/>
                <a:t>Irfu</a:t>
              </a:r>
              <a:r>
                <a:rPr lang="fr-FR" sz="1050" dirty="0" smtClean="0"/>
                <a:t>)</a:t>
              </a:r>
            </a:p>
          </p:txBody>
        </p:sp>
        <p:sp>
          <p:nvSpPr>
            <p:cNvPr id="32" name="ZoneTexte 31"/>
            <p:cNvSpPr txBox="1"/>
            <p:nvPr/>
          </p:nvSpPr>
          <p:spPr>
            <a:xfrm rot="16200000">
              <a:off x="1960194" y="2970885"/>
              <a:ext cx="6415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err="1" smtClean="0"/>
                <a:t>Nancay</a:t>
              </a:r>
              <a:endParaRPr lang="fr-FR" sz="1100" dirty="0" smtClean="0"/>
            </a:p>
          </p:txBody>
        </p:sp>
        <p:sp>
          <p:nvSpPr>
            <p:cNvPr id="33" name="ZoneTexte 32"/>
            <p:cNvSpPr txBox="1"/>
            <p:nvPr/>
          </p:nvSpPr>
          <p:spPr>
            <a:xfrm rot="16200000">
              <a:off x="3109818" y="3018974"/>
              <a:ext cx="7377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smtClean="0"/>
                <a:t>Pittsburg</a:t>
              </a:r>
            </a:p>
          </p:txBody>
        </p:sp>
        <p:sp>
          <p:nvSpPr>
            <p:cNvPr id="34" name="ZoneTexte 33"/>
            <p:cNvSpPr txBox="1"/>
            <p:nvPr/>
          </p:nvSpPr>
          <p:spPr>
            <a:xfrm rot="16200000">
              <a:off x="3685882" y="3018974"/>
              <a:ext cx="7377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smtClean="0"/>
                <a:t>Pittsburg</a:t>
              </a:r>
            </a:p>
          </p:txBody>
        </p:sp>
        <p:sp>
          <p:nvSpPr>
            <p:cNvPr id="35" name="ZoneTexte 34"/>
            <p:cNvSpPr txBox="1"/>
            <p:nvPr/>
          </p:nvSpPr>
          <p:spPr>
            <a:xfrm rot="16200000">
              <a:off x="4624490" y="2970884"/>
              <a:ext cx="6415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err="1" smtClean="0"/>
                <a:t>Nancay</a:t>
              </a:r>
              <a:endParaRPr lang="fr-FR" sz="1100" dirty="0" smtClean="0"/>
            </a:p>
          </p:txBody>
        </p:sp>
        <p:sp>
          <p:nvSpPr>
            <p:cNvPr id="36" name="ZoneTexte 35"/>
            <p:cNvSpPr txBox="1"/>
            <p:nvPr/>
          </p:nvSpPr>
          <p:spPr>
            <a:xfrm rot="16200000">
              <a:off x="4864432" y="3001352"/>
              <a:ext cx="7377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smtClean="0"/>
                <a:t>Pittsburg</a:t>
              </a:r>
            </a:p>
          </p:txBody>
        </p:sp>
        <p:cxnSp>
          <p:nvCxnSpPr>
            <p:cNvPr id="38" name="Connecteur droit 37"/>
            <p:cNvCxnSpPr/>
            <p:nvPr/>
          </p:nvCxnSpPr>
          <p:spPr>
            <a:xfrm>
              <a:off x="2339752" y="2636912"/>
              <a:ext cx="0" cy="216024"/>
            </a:xfrm>
            <a:prstGeom prst="line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>
              <a:off x="3491880" y="2636912"/>
              <a:ext cx="0" cy="216024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>
              <a:off x="4067944" y="2636912"/>
              <a:ext cx="0" cy="216024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>
              <a:off x="4932040" y="2636912"/>
              <a:ext cx="0" cy="216024"/>
            </a:xfrm>
            <a:prstGeom prst="line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>
              <a:off x="5292080" y="2636912"/>
              <a:ext cx="0" cy="216024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/>
            <p:cNvSpPr/>
            <p:nvPr/>
          </p:nvSpPr>
          <p:spPr>
            <a:xfrm>
              <a:off x="5364088" y="2708920"/>
              <a:ext cx="1656184" cy="21602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5508104" y="2663334"/>
              <a:ext cx="12330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smtClean="0">
                  <a:solidFill>
                    <a:schemeClr val="bg2"/>
                  </a:solidFill>
                </a:rPr>
                <a:t>HI-</a:t>
              </a:r>
              <a:r>
                <a:rPr lang="fr-FR" sz="1100" dirty="0" err="1" smtClean="0">
                  <a:solidFill>
                    <a:schemeClr val="bg2"/>
                  </a:solidFill>
                </a:rPr>
                <a:t>Clust</a:t>
              </a:r>
              <a:r>
                <a:rPr lang="fr-FR" sz="1100" dirty="0" smtClean="0">
                  <a:solidFill>
                    <a:schemeClr val="bg2"/>
                  </a:solidFill>
                </a:rPr>
                <a:t>. Nançay</a:t>
              </a:r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5364088" y="1700808"/>
              <a:ext cx="1584176" cy="92333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050" dirty="0" smtClean="0"/>
                <a:t>étude/réalisation monture et pieds</a:t>
              </a:r>
            </a:p>
            <a:p>
              <a:pPr algn="just"/>
              <a:r>
                <a:rPr lang="fr-FR" sz="1050" dirty="0" smtClean="0"/>
                <a:t>ctrl-cmd </a:t>
              </a:r>
              <a:r>
                <a:rPr lang="fr-FR" sz="1100" dirty="0" smtClean="0"/>
                <a:t> </a:t>
              </a:r>
              <a:r>
                <a:rPr lang="fr-FR" sz="1100" dirty="0" err="1" smtClean="0"/>
                <a:t>at</a:t>
              </a:r>
              <a:r>
                <a:rPr lang="fr-FR" sz="1100" dirty="0" smtClean="0"/>
                <a:t> LAL</a:t>
              </a:r>
            </a:p>
            <a:p>
              <a:r>
                <a:rPr lang="fr-FR" sz="1100" dirty="0" smtClean="0"/>
                <a:t>Et </a:t>
              </a:r>
              <a:r>
                <a:rPr lang="fr-FR" sz="1100" dirty="0" err="1" smtClean="0"/>
                <a:t>réflec</a:t>
              </a:r>
              <a:r>
                <a:rPr lang="fr-FR" sz="1100" dirty="0" smtClean="0"/>
                <a:t>./monture  commerciaux</a:t>
              </a:r>
              <a:endParaRPr lang="fr-FR" sz="1050" dirty="0" smtClean="0"/>
            </a:p>
          </p:txBody>
        </p:sp>
      </p:grpSp>
      <p:cxnSp>
        <p:nvCxnSpPr>
          <p:cNvPr id="52" name="Connecteur droit avec flèche 51"/>
          <p:cNvCxnSpPr/>
          <p:nvPr/>
        </p:nvCxnSpPr>
        <p:spPr>
          <a:xfrm>
            <a:off x="827584" y="4149080"/>
            <a:ext cx="7056784" cy="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827584" y="4221088"/>
            <a:ext cx="4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12</a:t>
            </a:r>
          </a:p>
        </p:txBody>
      </p:sp>
      <p:cxnSp>
        <p:nvCxnSpPr>
          <p:cNvPr id="55" name="Connecteur droit 54"/>
          <p:cNvCxnSpPr/>
          <p:nvPr/>
        </p:nvCxnSpPr>
        <p:spPr>
          <a:xfrm>
            <a:off x="1043608" y="4005064"/>
            <a:ext cx="2946" cy="2880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>
            <a:off x="4353030" y="4005064"/>
            <a:ext cx="294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134060" y="4221088"/>
            <a:ext cx="4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13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2627784" y="4221088"/>
            <a:ext cx="1505797" cy="738664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fr-FR" sz="1400" dirty="0" smtClean="0"/>
              <a:t>2 paraboles 3m</a:t>
            </a:r>
          </a:p>
          <a:p>
            <a:r>
              <a:rPr lang="fr-FR" sz="1400" dirty="0" smtClean="0"/>
              <a:t>2 montures </a:t>
            </a:r>
            <a:r>
              <a:rPr lang="fr-FR" sz="1400" dirty="0" err="1" smtClean="0"/>
              <a:t>Elev</a:t>
            </a:r>
            <a:r>
              <a:rPr lang="fr-FR" sz="1400" dirty="0" smtClean="0"/>
              <a:t>.</a:t>
            </a:r>
          </a:p>
          <a:p>
            <a:r>
              <a:rPr lang="fr-FR" sz="1400" dirty="0" smtClean="0"/>
              <a:t>à Nançay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4427984" y="3356992"/>
            <a:ext cx="2880320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bg2"/>
                </a:solidFill>
              </a:rPr>
              <a:t>4 paraboles </a:t>
            </a:r>
            <a:r>
              <a:rPr lang="fr-FR" sz="1400" dirty="0" smtClean="0">
                <a:solidFill>
                  <a:schemeClr val="bg2"/>
                </a:solidFill>
                <a:sym typeface="Symbol"/>
              </a:rPr>
              <a:t></a:t>
            </a:r>
            <a:r>
              <a:rPr lang="fr-FR" sz="1400" dirty="0" smtClean="0">
                <a:solidFill>
                  <a:schemeClr val="bg2"/>
                </a:solidFill>
              </a:rPr>
              <a:t>3m</a:t>
            </a:r>
          </a:p>
          <a:p>
            <a:r>
              <a:rPr lang="fr-FR" sz="1400" dirty="0" smtClean="0">
                <a:solidFill>
                  <a:schemeClr val="bg2"/>
                </a:solidFill>
              </a:rPr>
              <a:t>4 montures </a:t>
            </a:r>
            <a:r>
              <a:rPr lang="fr-FR" sz="1400" dirty="0" err="1" smtClean="0">
                <a:solidFill>
                  <a:schemeClr val="bg2"/>
                </a:solidFill>
              </a:rPr>
              <a:t>Elev</a:t>
            </a:r>
            <a:r>
              <a:rPr lang="fr-FR" sz="1400" dirty="0" smtClean="0">
                <a:solidFill>
                  <a:schemeClr val="bg2"/>
                </a:solidFill>
              </a:rPr>
              <a:t>. + Alta</a:t>
            </a:r>
          </a:p>
          <a:p>
            <a:r>
              <a:rPr lang="fr-FR" sz="1400" dirty="0" smtClean="0">
                <a:solidFill>
                  <a:schemeClr val="bg2"/>
                </a:solidFill>
              </a:rPr>
              <a:t>à Nançay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1115616" y="3501008"/>
            <a:ext cx="3199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Etude/réalisation/Commande matériel</a:t>
            </a:r>
          </a:p>
          <a:p>
            <a:r>
              <a:rPr lang="fr-FR" sz="1400" dirty="0" smtClean="0"/>
              <a:t>&amp; infrastructure locale</a:t>
            </a:r>
          </a:p>
        </p:txBody>
      </p:sp>
      <p:cxnSp>
        <p:nvCxnSpPr>
          <p:cNvPr id="61" name="Connecteur droit 60"/>
          <p:cNvCxnSpPr/>
          <p:nvPr/>
        </p:nvCxnSpPr>
        <p:spPr>
          <a:xfrm>
            <a:off x="7167234" y="3995772"/>
            <a:ext cx="294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6948264" y="4211796"/>
            <a:ext cx="4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14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251520" y="5013176"/>
            <a:ext cx="82809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</a:t>
            </a:r>
            <a:r>
              <a:rPr lang="fr-FR" sz="1600" dirty="0" smtClean="0"/>
              <a:t>2012</a:t>
            </a:r>
            <a:endParaRPr lang="fr-FR" dirty="0" smtClean="0"/>
          </a:p>
          <a:p>
            <a:pPr lvl="1">
              <a:buFont typeface="Wingdings" pitchFamily="2" charset="2"/>
              <a:buChar char="Ø"/>
            </a:pPr>
            <a:r>
              <a:rPr lang="fr-FR" sz="1200" dirty="0" smtClean="0"/>
              <a:t>mesure du niveau de bruit, du bruit corrélé et du lobe d’antenne pour un réflecteur et son cornet</a:t>
            </a:r>
            <a:r>
              <a:rPr lang="fr-FR" sz="1600" dirty="0" smtClean="0"/>
              <a:t>. </a:t>
            </a:r>
          </a:p>
          <a:p>
            <a:pPr>
              <a:buFont typeface="Wingdings" pitchFamily="2" charset="2"/>
              <a:buChar char="Ø"/>
            </a:pPr>
            <a:r>
              <a:rPr lang="fr-FR" sz="1600" dirty="0" smtClean="0"/>
              <a:t> 2013</a:t>
            </a:r>
          </a:p>
          <a:p>
            <a:pPr lvl="1">
              <a:buFont typeface="Wingdings" pitchFamily="2" charset="2"/>
              <a:buChar char="Ø"/>
            </a:pPr>
            <a:r>
              <a:rPr lang="fr-FR" sz="1400" dirty="0" smtClean="0"/>
              <a:t> </a:t>
            </a:r>
            <a:r>
              <a:rPr lang="fr-FR" sz="1600" dirty="0" smtClean="0">
                <a:solidFill>
                  <a:srgbClr val="FFFF00"/>
                </a:solidFill>
              </a:rPr>
              <a:t>exploitation, observation du Ciel </a:t>
            </a:r>
            <a:r>
              <a:rPr lang="fr-FR" sz="2000" dirty="0" smtClean="0">
                <a:solidFill>
                  <a:srgbClr val="FFFF00"/>
                </a:solidFill>
              </a:rPr>
              <a:t>sur une longue période </a:t>
            </a:r>
            <a:r>
              <a:rPr lang="fr-FR" sz="1600" dirty="0" smtClean="0">
                <a:solidFill>
                  <a:srgbClr val="FFFF00"/>
                </a:solidFill>
              </a:rPr>
              <a:t>~1an</a:t>
            </a:r>
            <a:r>
              <a:rPr lang="fr-FR" sz="1200" dirty="0" smtClean="0"/>
              <a:t> (à la HI-Cluster)</a:t>
            </a:r>
          </a:p>
          <a:p>
            <a:pPr lvl="1">
              <a:buFont typeface="Wingdings" pitchFamily="2" charset="2"/>
              <a:buChar char="Ø"/>
            </a:pPr>
            <a:r>
              <a:rPr lang="fr-FR" sz="1200" dirty="0" smtClean="0"/>
              <a:t> amélioration du </a:t>
            </a:r>
            <a:r>
              <a:rPr lang="fr-FR" sz="1200" dirty="0" err="1" smtClean="0"/>
              <a:t>firmware</a:t>
            </a:r>
            <a:r>
              <a:rPr lang="fr-FR" sz="1200" dirty="0" smtClean="0"/>
              <a:t> FFT de la carte DIGFFT, associée à </a:t>
            </a:r>
          </a:p>
          <a:p>
            <a:pPr lvl="1">
              <a:buFont typeface="Wingdings" pitchFamily="2" charset="2"/>
              <a:buChar char="Ø"/>
            </a:pPr>
            <a:r>
              <a:rPr lang="fr-FR" sz="1200" dirty="0" smtClean="0"/>
              <a:t> une nouvelle version du corrélateur logiciel à base de GPU possible</a:t>
            </a:r>
          </a:p>
          <a:p>
            <a:pPr lvl="1">
              <a:buFont typeface="Wingdings" pitchFamily="2" charset="2"/>
              <a:buChar char="Ø"/>
            </a:pPr>
            <a:r>
              <a:rPr lang="fr-FR" sz="1200" dirty="0" smtClean="0"/>
              <a:t>Test de nouveaux </a:t>
            </a:r>
            <a:r>
              <a:rPr lang="fr-FR" sz="1200" dirty="0" err="1" smtClean="0"/>
              <a:t>feed</a:t>
            </a:r>
            <a:r>
              <a:rPr lang="fr-FR" sz="1200" dirty="0" smtClean="0"/>
              <a:t>/LNA</a:t>
            </a:r>
            <a:endParaRPr lang="fr-FR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18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Imag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645024"/>
            <a:ext cx="3940175" cy="22860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2411760" y="443711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chemeClr val="bg2"/>
                </a:solidFill>
              </a:rPr>
              <a:t>Z=0.2-0.4</a:t>
            </a:r>
            <a:endParaRPr lang="fr-FR" sz="1400" dirty="0">
              <a:solidFill>
                <a:schemeClr val="bg2"/>
              </a:solidFill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339752" y="3717032"/>
            <a:ext cx="137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 dirty="0">
                <a:solidFill>
                  <a:schemeClr val="bg2"/>
                </a:solidFill>
              </a:rPr>
              <a:t>Eisenstein et al. (2005)            </a:t>
            </a:r>
            <a:r>
              <a:rPr lang="fr-FR" sz="1200" dirty="0" err="1">
                <a:solidFill>
                  <a:schemeClr val="bg2"/>
                </a:solidFill>
              </a:rPr>
              <a:t>ApJ</a:t>
            </a:r>
            <a:r>
              <a:rPr lang="fr-FR" sz="1200" dirty="0">
                <a:solidFill>
                  <a:schemeClr val="bg2"/>
                </a:solidFill>
              </a:rPr>
              <a:t>.633:560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95736" y="5589240"/>
            <a:ext cx="1763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Survey galaxies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>
          <a:blip r:embed="rId4" cstate="print"/>
          <a:srcRect b="28287"/>
          <a:stretch>
            <a:fillRect/>
          </a:stretch>
        </p:blipFill>
        <p:spPr bwMode="auto">
          <a:xfrm>
            <a:off x="1547664" y="2204865"/>
            <a:ext cx="2392511" cy="1512168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Connecteur droit avec flèche 10"/>
          <p:cNvCxnSpPr/>
          <p:nvPr/>
        </p:nvCxnSpPr>
        <p:spPr>
          <a:xfrm flipH="1">
            <a:off x="2339752" y="3068960"/>
            <a:ext cx="648072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lum bright="45000" contrast="34000"/>
          </a:blip>
          <a:srcRect/>
          <a:stretch>
            <a:fillRect/>
          </a:stretch>
        </p:blipFill>
        <p:spPr bwMode="auto">
          <a:xfrm>
            <a:off x="1617756" y="548679"/>
            <a:ext cx="2322419" cy="1368153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ZoneTexte 12"/>
          <p:cNvSpPr txBox="1"/>
          <p:nvPr/>
        </p:nvSpPr>
        <p:spPr>
          <a:xfrm>
            <a:off x="2051720" y="1052736"/>
            <a:ext cx="1554785" cy="369332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CMB, z~1100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4" name="Flèche vers le bas 13"/>
          <p:cNvSpPr/>
          <p:nvPr/>
        </p:nvSpPr>
        <p:spPr>
          <a:xfrm>
            <a:off x="2483768" y="1556792"/>
            <a:ext cx="576064" cy="86409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3563888" y="3501008"/>
            <a:ext cx="1026243" cy="369332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Galaxies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18" name="ZoneTexte 17"/>
          <p:cNvSpPr txBox="1"/>
          <p:nvPr/>
        </p:nvSpPr>
        <p:spPr>
          <a:xfrm>
            <a:off x="2267744" y="620688"/>
            <a:ext cx="1133195" cy="369332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Radiation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619672" y="3068960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chemeClr val="bg2"/>
                </a:solidFill>
              </a:rPr>
              <a:t>z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776991" y="2420888"/>
            <a:ext cx="2002921" cy="369332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0000"/>
                </a:solidFill>
              </a:rPr>
              <a:t>Ene</a:t>
            </a:r>
            <a:r>
              <a:rPr lang="fr-FR" dirty="0" smtClean="0">
                <a:solidFill>
                  <a:srgbClr val="FF0000"/>
                </a:solidFill>
              </a:rPr>
              <a:t>. + Mat. Noire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/>
          </p:cNvSpPr>
          <p:nvPr/>
        </p:nvSpPr>
        <p:spPr bwMode="auto">
          <a:xfrm>
            <a:off x="5724128" y="4581128"/>
            <a:ext cx="2448273" cy="99042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 z </a:t>
            </a:r>
            <a:r>
              <a:rPr lang="en-US" b="1" dirty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= 1</a:t>
            </a:r>
            <a:r>
              <a:rPr lang="en-US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  </a:t>
            </a:r>
            <a:r>
              <a:rPr lang="en-US" dirty="0" smtClean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(</a:t>
            </a:r>
            <a:r>
              <a:rPr lang="en-US" dirty="0" smtClean="0">
                <a:solidFill>
                  <a:schemeClr val="tx2"/>
                </a:solidFill>
                <a:latin typeface="Symbol" pitchFamily="18" charset="2"/>
                <a:ea typeface="Palatino" charset="0"/>
                <a:cs typeface="Palatino" charset="0"/>
                <a:sym typeface="Palatino" charset="0"/>
              </a:rPr>
              <a:t>n</a:t>
            </a:r>
            <a:r>
              <a:rPr lang="en-US" dirty="0" smtClean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 </a:t>
            </a:r>
            <a:r>
              <a:rPr lang="en-US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≈ 710 MHz)</a:t>
            </a:r>
          </a:p>
          <a:p>
            <a:pPr algn="l"/>
            <a:r>
              <a:rPr lang="en-US" sz="1200" dirty="0" smtClean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• 10 </a:t>
            </a:r>
            <a:r>
              <a:rPr lang="en-US" sz="1200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000 sq.deg (π </a:t>
            </a:r>
            <a:r>
              <a:rPr lang="en-US" sz="1200" dirty="0" err="1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srad</a:t>
            </a:r>
            <a:r>
              <a:rPr lang="en-US" sz="1200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) </a:t>
            </a:r>
          </a:p>
          <a:p>
            <a:pPr algn="l"/>
            <a:r>
              <a:rPr lang="en-US" sz="1200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• 1 year observation</a:t>
            </a:r>
          </a:p>
          <a:p>
            <a:pPr algn="l"/>
            <a:r>
              <a:rPr lang="en-US" sz="1200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• </a:t>
            </a:r>
            <a:r>
              <a:rPr lang="en-US" sz="1200" dirty="0" err="1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Tsys</a:t>
            </a:r>
            <a:r>
              <a:rPr lang="en-US" sz="1200" dirty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 = 50 K</a:t>
            </a:r>
          </a:p>
          <a:p>
            <a:pPr algn="l"/>
            <a:endParaRPr lang="en-US" sz="1200" dirty="0">
              <a:solidFill>
                <a:schemeClr val="tx2"/>
              </a:solidFill>
              <a:latin typeface="Palatino" charset="0"/>
              <a:ea typeface="Palatino" charset="0"/>
              <a:cs typeface="Palatino" charset="0"/>
              <a:sym typeface="Palatino" charset="0"/>
            </a:endParaRPr>
          </a:p>
        </p:txBody>
      </p:sp>
      <p:sp>
        <p:nvSpPr>
          <p:cNvPr id="30722" name="Rectangle 2"/>
          <p:cNvSpPr>
            <a:spLocks/>
          </p:cNvSpPr>
          <p:nvPr/>
        </p:nvSpPr>
        <p:spPr bwMode="auto">
          <a:xfrm>
            <a:off x="971600" y="548680"/>
            <a:ext cx="5810572" cy="48220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800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Et </a:t>
            </a:r>
            <a:r>
              <a:rPr lang="en-US" sz="2800" dirty="0" err="1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si</a:t>
            </a:r>
            <a:r>
              <a:rPr lang="en-US" sz="2800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 on </a:t>
            </a:r>
            <a:r>
              <a:rPr lang="en-US" sz="2800" dirty="0" err="1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avait</a:t>
            </a:r>
            <a:r>
              <a:rPr lang="en-US" sz="2800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 un </a:t>
            </a:r>
            <a:r>
              <a:rPr lang="en-US" sz="2800" dirty="0" err="1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peu</a:t>
            </a:r>
            <a:r>
              <a:rPr lang="en-US" sz="2800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 plus de </a:t>
            </a:r>
            <a:r>
              <a:rPr lang="en-US" sz="2800" dirty="0" err="1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sous</a:t>
            </a:r>
            <a:r>
              <a:rPr lang="en-US" sz="2800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…</a:t>
            </a:r>
            <a:endParaRPr lang="en-US" sz="2800" dirty="0">
              <a:solidFill>
                <a:schemeClr val="tx2"/>
              </a:solidFill>
              <a:latin typeface="Gill Sans" charset="0"/>
              <a:ea typeface="Gill Sans" charset="0"/>
              <a:cs typeface="Gill Sans" charset="0"/>
              <a:sym typeface="Gill Sans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347315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5" y="1052737"/>
            <a:ext cx="3392683" cy="3528391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4509120"/>
            <a:ext cx="2552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rPr>
              <a:t> z =0.5</a:t>
            </a:r>
            <a:r>
              <a:rPr lang="en-US" dirty="0" smtClean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  (</a:t>
            </a:r>
            <a:r>
              <a:rPr lang="en-US" dirty="0" smtClean="0">
                <a:solidFill>
                  <a:schemeClr val="tx2"/>
                </a:solidFill>
                <a:latin typeface="Symbol" pitchFamily="18" charset="2"/>
                <a:ea typeface="Palatino" charset="0"/>
                <a:cs typeface="Palatino" charset="0"/>
                <a:sym typeface="Palatino" charset="0"/>
              </a:rPr>
              <a:t>n</a:t>
            </a:r>
            <a:r>
              <a:rPr lang="en-US" dirty="0" smtClean="0">
                <a:solidFill>
                  <a:schemeClr val="tx2"/>
                </a:solidFill>
                <a:latin typeface="Palatino" charset="0"/>
                <a:ea typeface="Palatino" charset="0"/>
                <a:cs typeface="Palatino" charset="0"/>
                <a:sym typeface="Palatino" charset="0"/>
              </a:rPr>
              <a:t> ≈ 947 MHz)</a:t>
            </a:r>
            <a:endParaRPr lang="en-US" dirty="0">
              <a:solidFill>
                <a:schemeClr val="tx2"/>
              </a:solidFill>
              <a:latin typeface="Palatino" charset="0"/>
              <a:ea typeface="Palatino" charset="0"/>
              <a:cs typeface="Palatino" charset="0"/>
              <a:sym typeface="Palatino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115616" y="2492896"/>
            <a:ext cx="1260281" cy="369332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4x4 </a:t>
            </a:r>
            <a:r>
              <a:rPr lang="fr-FR" dirty="0" err="1" smtClean="0">
                <a:solidFill>
                  <a:srgbClr val="0070C0"/>
                </a:solidFill>
              </a:rPr>
              <a:t>dishes</a:t>
            </a:r>
            <a:endParaRPr lang="fr-FR" dirty="0" smtClean="0">
              <a:solidFill>
                <a:srgbClr val="0070C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716016" y="2771636"/>
            <a:ext cx="1513556" cy="369332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11x11 </a:t>
            </a:r>
            <a:r>
              <a:rPr lang="fr-FR" dirty="0" err="1" smtClean="0">
                <a:solidFill>
                  <a:srgbClr val="0070C0"/>
                </a:solidFill>
              </a:rPr>
              <a:t>dishes</a:t>
            </a:r>
            <a:endParaRPr lang="fr-FR" dirty="0" smtClean="0">
              <a:solidFill>
                <a:srgbClr val="0070C0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941168"/>
            <a:ext cx="2369443" cy="177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lèche gauche 11"/>
          <p:cNvSpPr/>
          <p:nvPr/>
        </p:nvSpPr>
        <p:spPr>
          <a:xfrm>
            <a:off x="2915816" y="6093296"/>
            <a:ext cx="720080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3851920" y="6093296"/>
            <a:ext cx="3890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20x20 </a:t>
            </a:r>
            <a:r>
              <a:rPr lang="fr-FR" dirty="0" err="1" smtClean="0"/>
              <a:t>dishes</a:t>
            </a:r>
            <a:r>
              <a:rPr lang="fr-FR" dirty="0" smtClean="0"/>
              <a:t>, 3 ans, 0.25 </a:t>
            </a:r>
            <a:r>
              <a:rPr lang="fr-FR" dirty="0" smtClean="0">
                <a:sym typeface="Symbol"/>
              </a:rPr>
              <a:t> </a:t>
            </a:r>
            <a:r>
              <a:rPr lang="fr-FR" dirty="0" smtClean="0"/>
              <a:t>z </a:t>
            </a:r>
            <a:r>
              <a:rPr lang="fr-FR" dirty="0" smtClean="0">
                <a:sym typeface="Symbol"/>
              </a:rPr>
              <a:t> </a:t>
            </a:r>
            <a:r>
              <a:rPr lang="fr-FR" dirty="0" smtClean="0"/>
              <a:t>2.75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Back-UP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5436096" y="1700808"/>
            <a:ext cx="3312368" cy="468052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45142" name="Picture 22" descr="RadarZoom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3429000"/>
            <a:ext cx="3960440" cy="3036912"/>
          </a:xfrm>
        </p:spPr>
      </p:pic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208912" cy="7620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fr-FR" altLang="ja-JP" sz="3700" dirty="0" smtClean="0">
                <a:effectLst/>
                <a:latin typeface="Arial"/>
                <a:ea typeface="ＭＳ Ｐゴシック" pitchFamily="16" charset="-128"/>
              </a:rPr>
              <a:t>E</a:t>
            </a:r>
            <a:r>
              <a:rPr lang="fr-FR" altLang="ja-JP" sz="3700" dirty="0" smtClean="0">
                <a:effectLst/>
                <a:ea typeface="ＭＳ Ｐゴシック" pitchFamily="16" charset="-128"/>
              </a:rPr>
              <a:t>limination </a:t>
            </a:r>
            <a:r>
              <a:rPr lang="fr-FR" altLang="ja-JP" sz="3700" dirty="0">
                <a:effectLst/>
                <a:ea typeface="ＭＳ Ｐゴシック" pitchFamily="16" charset="-128"/>
              </a:rPr>
              <a:t>des RFI</a:t>
            </a:r>
            <a:endParaRPr lang="fr-FR" sz="3700" dirty="0">
              <a:effectLst/>
            </a:endParaRPr>
          </a:p>
        </p:txBody>
      </p:sp>
      <p:grpSp>
        <p:nvGrpSpPr>
          <p:cNvPr id="2" name="Groupe 28"/>
          <p:cNvGrpSpPr/>
          <p:nvPr/>
        </p:nvGrpSpPr>
        <p:grpSpPr>
          <a:xfrm>
            <a:off x="94928" y="1219200"/>
            <a:ext cx="4765104" cy="2230438"/>
            <a:chOff x="179512" y="1219200"/>
            <a:chExt cx="4765104" cy="2230438"/>
          </a:xfrm>
        </p:grpSpPr>
        <p:pic>
          <p:nvPicPr>
            <p:cNvPr id="645143" name="Picture 23" descr="Rada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82216" y="1524000"/>
              <a:ext cx="3962400" cy="1905000"/>
            </a:xfrm>
            <a:prstGeom prst="rect">
              <a:avLst/>
            </a:prstGeom>
            <a:noFill/>
          </p:spPr>
        </p:pic>
        <p:sp>
          <p:nvSpPr>
            <p:cNvPr id="645144" name="Oval 24"/>
            <p:cNvSpPr>
              <a:spLocks noChangeArrowheads="1"/>
            </p:cNvSpPr>
            <p:nvPr/>
          </p:nvSpPr>
          <p:spPr bwMode="auto">
            <a:xfrm>
              <a:off x="4476304" y="2111375"/>
              <a:ext cx="457200" cy="53340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152" name="Line 32"/>
            <p:cNvSpPr>
              <a:spLocks noChangeShapeType="1"/>
            </p:cNvSpPr>
            <p:nvPr/>
          </p:nvSpPr>
          <p:spPr bwMode="auto">
            <a:xfrm flipH="1">
              <a:off x="3936554" y="2590800"/>
              <a:ext cx="627062" cy="858838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25" name="Connecteur droit avec flèche 24"/>
            <p:cNvCxnSpPr/>
            <p:nvPr/>
          </p:nvCxnSpPr>
          <p:spPr>
            <a:xfrm>
              <a:off x="863080" y="1772816"/>
              <a:ext cx="0" cy="1152128"/>
            </a:xfrm>
            <a:prstGeom prst="straightConnector1">
              <a:avLst/>
            </a:prstGeom>
            <a:ln w="571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5154" name="Text Box 34"/>
            <p:cNvSpPr txBox="1">
              <a:spLocks noChangeArrowheads="1"/>
            </p:cNvSpPr>
            <p:nvPr/>
          </p:nvSpPr>
          <p:spPr bwMode="auto">
            <a:xfrm>
              <a:off x="179512" y="2255838"/>
              <a:ext cx="773113" cy="182562"/>
            </a:xfrm>
            <a:prstGeom prst="rect">
              <a:avLst/>
            </a:prstGeom>
            <a:solidFill>
              <a:srgbClr val="00206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200" b="1" dirty="0"/>
                <a:t>1350 MHz</a:t>
              </a:r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179512" y="2627620"/>
              <a:ext cx="7076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 smtClean="0">
                  <a:solidFill>
                    <a:schemeClr val="bg2"/>
                  </a:solidFill>
                </a:rPr>
                <a:t>Freq</a:t>
              </a:r>
              <a:r>
                <a:rPr lang="fr-FR" dirty="0" smtClean="0">
                  <a:solidFill>
                    <a:schemeClr val="bg2"/>
                  </a:solidFill>
                </a:rPr>
                <a:t>.</a:t>
              </a:r>
            </a:p>
          </p:txBody>
        </p:sp>
        <p:cxnSp>
          <p:nvCxnSpPr>
            <p:cNvPr id="27" name="Connecteur droit avec flèche 26"/>
            <p:cNvCxnSpPr/>
            <p:nvPr/>
          </p:nvCxnSpPr>
          <p:spPr>
            <a:xfrm rot="16200000">
              <a:off x="1439143" y="1196753"/>
              <a:ext cx="0" cy="1152128"/>
            </a:xfrm>
            <a:prstGeom prst="straightConnector1">
              <a:avLst/>
            </a:prstGeom>
            <a:ln w="571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ZoneTexte 27"/>
            <p:cNvSpPr txBox="1"/>
            <p:nvPr/>
          </p:nvSpPr>
          <p:spPr>
            <a:xfrm>
              <a:off x="1799184" y="1772816"/>
              <a:ext cx="8424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Temps</a:t>
              </a:r>
            </a:p>
          </p:txBody>
        </p:sp>
        <p:sp>
          <p:nvSpPr>
            <p:cNvPr id="645138" name="Text Box 18"/>
            <p:cNvSpPr txBox="1">
              <a:spLocks noChangeArrowheads="1"/>
            </p:cNvSpPr>
            <p:nvPr/>
          </p:nvSpPr>
          <p:spPr bwMode="auto">
            <a:xfrm>
              <a:off x="829816" y="1219200"/>
              <a:ext cx="40302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400" dirty="0"/>
                <a:t>Radars </a:t>
              </a:r>
              <a:r>
                <a:rPr lang="fr-FR" sz="1400" dirty="0" smtClean="0"/>
                <a:t>Roissy et bruit électronique</a:t>
              </a:r>
              <a:endParaRPr lang="fr-FR" sz="1400" dirty="0"/>
            </a:p>
          </p:txBody>
        </p:sp>
        <p:sp>
          <p:nvSpPr>
            <p:cNvPr id="645145" name="Text Box 25"/>
            <p:cNvSpPr txBox="1">
              <a:spLocks noChangeArrowheads="1"/>
            </p:cNvSpPr>
            <p:nvPr/>
          </p:nvSpPr>
          <p:spPr bwMode="auto">
            <a:xfrm>
              <a:off x="10584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 dirty="0">
                  <a:solidFill>
                    <a:srgbClr val="00FFFF"/>
                  </a:solidFill>
                </a:rPr>
                <a:t>3</a:t>
              </a:r>
            </a:p>
          </p:txBody>
        </p:sp>
        <p:sp>
          <p:nvSpPr>
            <p:cNvPr id="645146" name="Text Box 26"/>
            <p:cNvSpPr txBox="1">
              <a:spLocks noChangeArrowheads="1"/>
            </p:cNvSpPr>
            <p:nvPr/>
          </p:nvSpPr>
          <p:spPr bwMode="auto">
            <a:xfrm>
              <a:off x="17442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4</a:t>
              </a:r>
            </a:p>
          </p:txBody>
        </p:sp>
        <p:sp>
          <p:nvSpPr>
            <p:cNvPr id="645147" name="Text Box 27"/>
            <p:cNvSpPr txBox="1">
              <a:spLocks noChangeArrowheads="1"/>
            </p:cNvSpPr>
            <p:nvPr/>
          </p:nvSpPr>
          <p:spPr bwMode="auto">
            <a:xfrm>
              <a:off x="24300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5</a:t>
              </a:r>
            </a:p>
          </p:txBody>
        </p:sp>
        <p:sp>
          <p:nvSpPr>
            <p:cNvPr id="645148" name="Text Box 28"/>
            <p:cNvSpPr txBox="1">
              <a:spLocks noChangeArrowheads="1"/>
            </p:cNvSpPr>
            <p:nvPr/>
          </p:nvSpPr>
          <p:spPr bwMode="auto">
            <a:xfrm>
              <a:off x="38778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7</a:t>
              </a:r>
            </a:p>
          </p:txBody>
        </p:sp>
        <p:sp>
          <p:nvSpPr>
            <p:cNvPr id="645149" name="Text Box 29"/>
            <p:cNvSpPr txBox="1">
              <a:spLocks noChangeArrowheads="1"/>
            </p:cNvSpPr>
            <p:nvPr/>
          </p:nvSpPr>
          <p:spPr bwMode="auto">
            <a:xfrm>
              <a:off x="31920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6</a:t>
              </a:r>
            </a:p>
          </p:txBody>
        </p:sp>
        <p:sp>
          <p:nvSpPr>
            <p:cNvPr id="645150" name="Text Box 30"/>
            <p:cNvSpPr txBox="1">
              <a:spLocks noChangeArrowheads="1"/>
            </p:cNvSpPr>
            <p:nvPr/>
          </p:nvSpPr>
          <p:spPr bwMode="auto">
            <a:xfrm>
              <a:off x="4563616" y="2971800"/>
              <a:ext cx="109538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8</a:t>
              </a:r>
            </a:p>
          </p:txBody>
        </p:sp>
        <p:sp>
          <p:nvSpPr>
            <p:cNvPr id="645151" name="Text Box 31"/>
            <p:cNvSpPr txBox="1">
              <a:spLocks noChangeArrowheads="1"/>
            </p:cNvSpPr>
            <p:nvPr/>
          </p:nvSpPr>
          <p:spPr bwMode="auto">
            <a:xfrm>
              <a:off x="4704904" y="2971800"/>
              <a:ext cx="234950" cy="15240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fr-FR" sz="1000" b="1">
                  <a:solidFill>
                    <a:srgbClr val="00FFFF"/>
                  </a:solidFill>
                </a:rPr>
                <a:t>sec</a:t>
              </a:r>
            </a:p>
          </p:txBody>
        </p:sp>
      </p:grpSp>
      <p:sp>
        <p:nvSpPr>
          <p:cNvPr id="30" name="Espace réservé du numéro de diapositive 29"/>
          <p:cNvSpPr>
            <a:spLocks noGrp="1"/>
          </p:cNvSpPr>
          <p:nvPr>
            <p:ph type="sldNum" sz="quarter" idx="12"/>
          </p:nvPr>
        </p:nvSpPr>
        <p:spPr>
          <a:xfrm>
            <a:off x="6843464" y="-243408"/>
            <a:ext cx="1905000" cy="457200"/>
          </a:xfrm>
        </p:spPr>
        <p:txBody>
          <a:bodyPr/>
          <a:lstStyle/>
          <a:p>
            <a:fld id="{950038E7-034F-4CD8-9EB7-37632D7D5D6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31" name="Espace réservé du pied de pag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fr-FR"/>
          </a:p>
        </p:txBody>
      </p:sp>
      <p:sp>
        <p:nvSpPr>
          <p:cNvPr id="34" name="Espace réservé du pied de page 7"/>
          <p:cNvSpPr txBox="1">
            <a:spLocks/>
          </p:cNvSpPr>
          <p:nvPr/>
        </p:nvSpPr>
        <p:spPr bwMode="auto">
          <a:xfrm>
            <a:off x="2915816" y="0"/>
            <a:ext cx="2895600" cy="18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J.E Campagne LAL 15 Mars 2012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076056" y="908720"/>
            <a:ext cx="3816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fr-FR" dirty="0" err="1" smtClean="0">
                <a:solidFill>
                  <a:srgbClr val="FFC000"/>
                </a:solidFill>
              </a:rPr>
              <a:t>Résol</a:t>
            </a:r>
            <a:r>
              <a:rPr lang="fr-FR" dirty="0" smtClean="0">
                <a:solidFill>
                  <a:srgbClr val="FFC000"/>
                </a:solidFill>
              </a:rPr>
              <a:t>. </a:t>
            </a:r>
            <a:r>
              <a:rPr lang="fr-FR" dirty="0" err="1" smtClean="0">
                <a:solidFill>
                  <a:srgbClr val="FFC000"/>
                </a:solidFill>
                <a:latin typeface="Symbol" pitchFamily="18" charset="2"/>
              </a:rPr>
              <a:t>Dn</a:t>
            </a:r>
            <a:r>
              <a:rPr lang="fr-FR" dirty="0" smtClean="0">
                <a:solidFill>
                  <a:srgbClr val="FFC000"/>
                </a:solidFill>
              </a:rPr>
              <a:t> = 30kHz (sur 250MHz) et 1 trame toutes les 100</a:t>
            </a:r>
            <a:r>
              <a:rPr lang="fr-FR" dirty="0" smtClean="0">
                <a:solidFill>
                  <a:srgbClr val="FFC000"/>
                </a:solidFill>
                <a:latin typeface="Symbol" pitchFamily="18" charset="2"/>
              </a:rPr>
              <a:t>m</a:t>
            </a:r>
            <a:r>
              <a:rPr lang="fr-FR" dirty="0" smtClean="0">
                <a:solidFill>
                  <a:srgbClr val="FFC000"/>
                </a:solidFill>
              </a:rPr>
              <a:t>s</a:t>
            </a:r>
          </a:p>
        </p:txBody>
      </p:sp>
      <p:grpSp>
        <p:nvGrpSpPr>
          <p:cNvPr id="3" name="Groupe 41"/>
          <p:cNvGrpSpPr/>
          <p:nvPr/>
        </p:nvGrpSpPr>
        <p:grpSpPr>
          <a:xfrm>
            <a:off x="5580112" y="1700808"/>
            <a:ext cx="2952328" cy="2232248"/>
            <a:chOff x="1115616" y="1484784"/>
            <a:chExt cx="2952328" cy="2232248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1556792"/>
              <a:ext cx="2952328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ZoneTexte 39"/>
            <p:cNvSpPr txBox="1"/>
            <p:nvPr/>
          </p:nvSpPr>
          <p:spPr>
            <a:xfrm>
              <a:off x="1619672" y="1484784"/>
              <a:ext cx="1446165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2"/>
                  </a:solidFill>
                </a:rPr>
                <a:t>Sans filtrage</a:t>
              </a:r>
            </a:p>
          </p:txBody>
        </p:sp>
      </p:grpSp>
      <p:grpSp>
        <p:nvGrpSpPr>
          <p:cNvPr id="4" name="Groupe 42"/>
          <p:cNvGrpSpPr/>
          <p:nvPr/>
        </p:nvGrpSpPr>
        <p:grpSpPr>
          <a:xfrm>
            <a:off x="5580112" y="4077072"/>
            <a:ext cx="3024336" cy="2232248"/>
            <a:chOff x="4572000" y="1484784"/>
            <a:chExt cx="3024336" cy="2232248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72000" y="1556792"/>
              <a:ext cx="3024336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ZoneTexte 37"/>
            <p:cNvSpPr txBox="1"/>
            <p:nvPr/>
          </p:nvSpPr>
          <p:spPr>
            <a:xfrm>
              <a:off x="5220072" y="1484784"/>
              <a:ext cx="1441357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2"/>
                  </a:solidFill>
                </a:rPr>
                <a:t>Avec filtrage</a:t>
              </a:r>
            </a:p>
          </p:txBody>
        </p:sp>
      </p:grpSp>
      <p:sp>
        <p:nvSpPr>
          <p:cNvPr id="44" name="ZoneTexte 43"/>
          <p:cNvSpPr txBox="1"/>
          <p:nvPr/>
        </p:nvSpPr>
        <p:spPr>
          <a:xfrm>
            <a:off x="7164288" y="6381328"/>
            <a:ext cx="16882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/>
              <a:t>Filtrage médian sur 0.6s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531199" cy="568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6444208" y="5589240"/>
            <a:ext cx="168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C. Dumez-</a:t>
            </a:r>
            <a:r>
              <a:rPr lang="fr-FR" dirty="0" err="1" smtClean="0">
                <a:solidFill>
                  <a:schemeClr val="bg1"/>
                </a:solidFill>
              </a:rPr>
              <a:t>Viou</a:t>
            </a:r>
            <a:endParaRPr lang="fr-F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4571005" cy="3384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1331640" y="4797152"/>
            <a:ext cx="42557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2011: 12k€ (PNCG) </a:t>
            </a:r>
          </a:p>
          <a:p>
            <a:r>
              <a:rPr lang="fr-FR" dirty="0" smtClean="0"/>
              <a:t>2012: 6.4k€ (PNCG)</a:t>
            </a:r>
          </a:p>
          <a:p>
            <a:r>
              <a:rPr lang="fr-FR" dirty="0" smtClean="0"/>
              <a:t>Financement  post-doc d’Ana (ex. P2IO)</a:t>
            </a:r>
          </a:p>
          <a:p>
            <a:r>
              <a:rPr lang="fr-FR" dirty="0" smtClean="0"/>
              <a:t>Nb: thèse financée par la 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AutoShape 1"/>
          <p:cNvSpPr>
            <a:spLocks/>
          </p:cNvSpPr>
          <p:nvPr/>
        </p:nvSpPr>
        <p:spPr bwMode="auto">
          <a:xfrm rot="5400000">
            <a:off x="629543" y="3254871"/>
            <a:ext cx="446484" cy="473273"/>
          </a:xfrm>
          <a:prstGeom prst="triangle">
            <a:avLst>
              <a:gd name="adj" fmla="val 50000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54" name="AutoShape 2"/>
          <p:cNvSpPr>
            <a:spLocks/>
          </p:cNvSpPr>
          <p:nvPr/>
        </p:nvSpPr>
        <p:spPr bwMode="auto">
          <a:xfrm rot="5400000">
            <a:off x="629543" y="3826371"/>
            <a:ext cx="446484" cy="473273"/>
          </a:xfrm>
          <a:prstGeom prst="triangle">
            <a:avLst>
              <a:gd name="adj" fmla="val 50000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55" name="Line 3"/>
          <p:cNvSpPr>
            <a:spLocks noChangeShapeType="1"/>
          </p:cNvSpPr>
          <p:nvPr/>
        </p:nvSpPr>
        <p:spPr bwMode="auto">
          <a:xfrm flipH="1">
            <a:off x="1061517" y="3481462"/>
            <a:ext cx="584895" cy="10046"/>
          </a:xfrm>
          <a:prstGeom prst="line">
            <a:avLst/>
          </a:prstGeom>
          <a:noFill/>
          <a:ln w="63500" cap="flat">
            <a:solidFill>
              <a:srgbClr val="6E7A89"/>
            </a:solidFill>
            <a:prstDash val="solid"/>
            <a:miter lim="800000"/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56" name="Line 4"/>
          <p:cNvSpPr>
            <a:spLocks noChangeShapeType="1"/>
          </p:cNvSpPr>
          <p:nvPr/>
        </p:nvSpPr>
        <p:spPr bwMode="auto">
          <a:xfrm flipH="1">
            <a:off x="1062633" y="4061892"/>
            <a:ext cx="583779" cy="10046"/>
          </a:xfrm>
          <a:prstGeom prst="line">
            <a:avLst/>
          </a:prstGeom>
          <a:noFill/>
          <a:ln w="63500" cap="flat">
            <a:solidFill>
              <a:srgbClr val="6E7A89"/>
            </a:solidFill>
            <a:prstDash val="solid"/>
            <a:miter lim="800000"/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57" name="AutoShape 5"/>
          <p:cNvSpPr>
            <a:spLocks/>
          </p:cNvSpPr>
          <p:nvPr/>
        </p:nvSpPr>
        <p:spPr bwMode="auto">
          <a:xfrm>
            <a:off x="1660922" y="2946797"/>
            <a:ext cx="544711" cy="2473523"/>
          </a:xfrm>
          <a:prstGeom prst="roundRect">
            <a:avLst>
              <a:gd name="adj" fmla="val 24588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58" name="Rectangle 6"/>
          <p:cNvSpPr>
            <a:spLocks/>
          </p:cNvSpPr>
          <p:nvPr/>
        </p:nvSpPr>
        <p:spPr bwMode="auto">
          <a:xfrm>
            <a:off x="607219" y="5464969"/>
            <a:ext cx="2071688" cy="1107281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ADC board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Firmware Raw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1 canal / </a:t>
            </a:r>
            <a:r>
              <a:rPr lang="en-US" sz="17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fibre</a:t>
            </a:r>
            <a:endParaRPr lang="en-US" sz="1700" dirty="0">
              <a:effectLst>
                <a:outerShdw blurRad="38100" dist="38100" dir="2700000" algn="tl">
                  <a:srgbClr val="C0C0C0"/>
                </a:outerShdw>
              </a:effectLst>
              <a:ea typeface="Hoefler Text" charset="0"/>
              <a:cs typeface="Hoefler Text" charset="0"/>
            </a:endParaRPr>
          </a:p>
          <a:p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16384 sample / </a:t>
            </a:r>
            <a:r>
              <a:rPr lang="en-US" sz="17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paquet</a:t>
            </a:r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 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089422" y="1500188"/>
            <a:ext cx="1526977" cy="392906"/>
            <a:chOff x="0" y="0"/>
            <a:chExt cx="1368" cy="352"/>
          </a:xfrm>
        </p:grpSpPr>
        <p:sp>
          <p:nvSpPr>
            <p:cNvPr id="100359" name="Rectangle 7"/>
            <p:cNvSpPr>
              <a:spLocks/>
            </p:cNvSpPr>
            <p:nvPr/>
          </p:nvSpPr>
          <p:spPr bwMode="auto">
            <a:xfrm>
              <a:off x="0" y="0"/>
              <a:ext cx="1368" cy="352"/>
            </a:xfrm>
            <a:prstGeom prst="rect">
              <a:avLst/>
            </a:prstGeom>
            <a:noFill/>
            <a:ln w="38100" cap="flat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0360" name="Rectangle 8"/>
            <p:cNvSpPr>
              <a:spLocks/>
            </p:cNvSpPr>
            <p:nvPr/>
          </p:nvSpPr>
          <p:spPr bwMode="auto">
            <a:xfrm>
              <a:off x="17" y="67"/>
              <a:ext cx="1180" cy="23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7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Gene/</a:t>
              </a:r>
              <a:r>
                <a:rPr lang="en-US" sz="1700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DistCLK</a:t>
              </a:r>
              <a:endParaRPr lang="en-US" sz="17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endParaRPr>
            </a:p>
          </p:txBody>
        </p:sp>
      </p:grpSp>
      <p:sp>
        <p:nvSpPr>
          <p:cNvPr id="100362" name="AutoShape 10"/>
          <p:cNvSpPr>
            <a:spLocks/>
          </p:cNvSpPr>
          <p:nvPr/>
        </p:nvSpPr>
        <p:spPr bwMode="auto">
          <a:xfrm rot="5400000">
            <a:off x="1446609" y="2169914"/>
            <a:ext cx="982266" cy="535781"/>
          </a:xfrm>
          <a:prstGeom prst="rightArrow">
            <a:avLst>
              <a:gd name="adj1" fmla="val 32000"/>
              <a:gd name="adj2" fmla="val 73333"/>
            </a:avLst>
          </a:prstGeom>
          <a:noFill/>
          <a:ln w="38100" cap="flat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63" name="Rectangle 11"/>
          <p:cNvSpPr>
            <a:spLocks/>
          </p:cNvSpPr>
          <p:nvPr/>
        </p:nvSpPr>
        <p:spPr bwMode="auto">
          <a:xfrm>
            <a:off x="-87064" y="1937742"/>
            <a:ext cx="1891978" cy="58935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7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Clock: 50 MHz</a:t>
            </a:r>
          </a:p>
          <a:p>
            <a:r>
              <a:rPr lang="en-US" sz="17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Trigger : 10-15 kHz</a:t>
            </a:r>
          </a:p>
        </p:txBody>
      </p:sp>
      <p:sp>
        <p:nvSpPr>
          <p:cNvPr id="100364" name="Line 12"/>
          <p:cNvSpPr>
            <a:spLocks noChangeShapeType="1"/>
          </p:cNvSpPr>
          <p:nvPr/>
        </p:nvSpPr>
        <p:spPr bwMode="auto">
          <a:xfrm flipH="1">
            <a:off x="2223493" y="3738191"/>
            <a:ext cx="1502420" cy="3348"/>
          </a:xfrm>
          <a:prstGeom prst="line">
            <a:avLst/>
          </a:prstGeom>
          <a:noFill/>
          <a:ln w="63500" cap="flat">
            <a:solidFill>
              <a:srgbClr val="400080"/>
            </a:solidFill>
            <a:prstDash val="solid"/>
            <a:miter lim="800000"/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732609" y="3018235"/>
            <a:ext cx="383977" cy="1107281"/>
            <a:chOff x="0" y="0"/>
            <a:chExt cx="344" cy="992"/>
          </a:xfrm>
        </p:grpSpPr>
        <p:sp>
          <p:nvSpPr>
            <p:cNvPr id="100365" name="AutoShape 13"/>
            <p:cNvSpPr>
              <a:spLocks/>
            </p:cNvSpPr>
            <p:nvPr/>
          </p:nvSpPr>
          <p:spPr bwMode="auto">
            <a:xfrm>
              <a:off x="0" y="0"/>
              <a:ext cx="344" cy="992"/>
            </a:xfrm>
            <a:prstGeom prst="roundRect">
              <a:avLst>
                <a:gd name="adj" fmla="val 34880"/>
              </a:avLst>
            </a:prstGeom>
            <a:noFill/>
            <a:ln w="38100" cap="flat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0366" name="Rectangle 14"/>
            <p:cNvSpPr>
              <a:spLocks/>
            </p:cNvSpPr>
            <p:nvPr/>
          </p:nvSpPr>
          <p:spPr bwMode="auto">
            <a:xfrm rot="16200000">
              <a:off x="-34" y="387"/>
              <a:ext cx="412" cy="23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7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chin" charset="0"/>
                  <a:ea typeface="Cochin" charset="0"/>
                  <a:cs typeface="Cochin" charset="0"/>
                  <a:sym typeface="Cochin" charset="0"/>
                </a:rPr>
                <a:t>PDR</a:t>
              </a:r>
            </a:p>
          </p:txBody>
        </p:sp>
      </p:grpSp>
      <p:sp>
        <p:nvSpPr>
          <p:cNvPr id="100368" name="Rectangle 16"/>
          <p:cNvSpPr>
            <a:spLocks/>
          </p:cNvSpPr>
          <p:nvPr/>
        </p:nvSpPr>
        <p:spPr bwMode="auto">
          <a:xfrm>
            <a:off x="4125516" y="3009304"/>
            <a:ext cx="892969" cy="2500313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69" name="Rectangle 17"/>
          <p:cNvSpPr>
            <a:spLocks/>
          </p:cNvSpPr>
          <p:nvPr/>
        </p:nvSpPr>
        <p:spPr bwMode="auto">
          <a:xfrm>
            <a:off x="3131841" y="2420888"/>
            <a:ext cx="3600400" cy="571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700" b="1" dirty="0">
                <a:latin typeface="Cochin" charset="0"/>
                <a:ea typeface="Cochin" charset="0"/>
                <a:cs typeface="Cochin" charset="0"/>
                <a:sym typeface="Cochin" charset="0"/>
              </a:rPr>
              <a:t>Computer + disks ( ~ 1 </a:t>
            </a:r>
            <a:r>
              <a:rPr lang="en-US" sz="1700" b="1" dirty="0" err="1">
                <a:latin typeface="Cochin" charset="0"/>
                <a:ea typeface="Cochin" charset="0"/>
                <a:cs typeface="Cochin" charset="0"/>
                <a:sym typeface="Cochin" charset="0"/>
              </a:rPr>
              <a:t>TBytes</a:t>
            </a:r>
            <a:r>
              <a:rPr lang="en-US" sz="1700" b="1" dirty="0">
                <a:latin typeface="Cochin" charset="0"/>
                <a:ea typeface="Cochin" charset="0"/>
                <a:cs typeface="Cochin" charset="0"/>
                <a:sym typeface="Cochin" charset="0"/>
              </a:rPr>
              <a:t> ) </a:t>
            </a:r>
          </a:p>
        </p:txBody>
      </p:sp>
      <p:sp>
        <p:nvSpPr>
          <p:cNvPr id="100370" name="Rectangle 18"/>
          <p:cNvSpPr>
            <a:spLocks/>
          </p:cNvSpPr>
          <p:nvPr/>
        </p:nvSpPr>
        <p:spPr bwMode="auto">
          <a:xfrm>
            <a:off x="5375672" y="3634383"/>
            <a:ext cx="3696891" cy="1107281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• </a:t>
            </a:r>
            <a:r>
              <a:rPr lang="en-US" sz="1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chin" charset="0"/>
                <a:ea typeface="Cochin" charset="0"/>
                <a:cs typeface="Cochin" charset="0"/>
                <a:sym typeface="Cochin" charset="0"/>
              </a:rPr>
              <a:t>tconf</a:t>
            </a:r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 : ADC board configuration utility through USB  </a:t>
            </a:r>
          </a:p>
          <a:p>
            <a:pPr algn="l"/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 • </a:t>
            </a:r>
            <a:r>
              <a:rPr lang="en-US" sz="1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chin" charset="0"/>
                <a:ea typeface="Cochin" charset="0"/>
                <a:cs typeface="Cochin" charset="0"/>
                <a:sym typeface="Cochin" charset="0"/>
              </a:rPr>
              <a:t>mfacq</a:t>
            </a:r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 : acquisition program (</a:t>
            </a:r>
            <a:r>
              <a:rPr lang="en-US" sz="17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pci</a:t>
            </a:r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-express to disk )</a:t>
            </a: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219028" y="4723805"/>
            <a:ext cx="1868537" cy="322585"/>
            <a:chOff x="0" y="0"/>
            <a:chExt cx="1674" cy="289"/>
          </a:xfrm>
        </p:grpSpPr>
        <p:sp>
          <p:nvSpPr>
            <p:cNvPr id="100371" name="Line 19"/>
            <p:cNvSpPr>
              <a:spLocks noChangeShapeType="1"/>
            </p:cNvSpPr>
            <p:nvPr/>
          </p:nvSpPr>
          <p:spPr bwMode="auto">
            <a:xfrm>
              <a:off x="0" y="289"/>
              <a:ext cx="1674" cy="0"/>
            </a:xfrm>
            <a:prstGeom prst="line">
              <a:avLst/>
            </a:prstGeom>
            <a:noFill/>
            <a:ln w="63500" cap="flat">
              <a:solidFill>
                <a:srgbClr val="FF0000"/>
              </a:solidFill>
              <a:prstDash val="solid"/>
              <a:miter lim="800000"/>
              <a:headEnd type="stealth" w="med" len="med"/>
              <a:tailEnd type="stealth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0372" name="Rectangle 20"/>
            <p:cNvSpPr>
              <a:spLocks/>
            </p:cNvSpPr>
            <p:nvPr/>
          </p:nvSpPr>
          <p:spPr bwMode="auto">
            <a:xfrm>
              <a:off x="387" y="0"/>
              <a:ext cx="912" cy="28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7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chin" charset="0"/>
                  <a:ea typeface="Cochin" charset="0"/>
                  <a:cs typeface="Cochin" charset="0"/>
                  <a:sym typeface="Cochin" charset="0"/>
                </a:rPr>
                <a:t>USB</a:t>
              </a:r>
            </a:p>
          </p:txBody>
        </p:sp>
      </p:grpSp>
      <p:sp>
        <p:nvSpPr>
          <p:cNvPr id="100374" name="Line 22"/>
          <p:cNvSpPr>
            <a:spLocks noChangeShapeType="1"/>
          </p:cNvSpPr>
          <p:nvPr/>
        </p:nvSpPr>
        <p:spPr bwMode="auto">
          <a:xfrm flipH="1">
            <a:off x="2223493" y="3488160"/>
            <a:ext cx="1502420" cy="3348"/>
          </a:xfrm>
          <a:prstGeom prst="line">
            <a:avLst/>
          </a:prstGeom>
          <a:noFill/>
          <a:ln w="63500" cap="flat">
            <a:solidFill>
              <a:srgbClr val="400080"/>
            </a:solidFill>
            <a:prstDash val="solid"/>
            <a:miter lim="800000"/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0375" name="Rectangle 23"/>
          <p:cNvSpPr>
            <a:spLocks/>
          </p:cNvSpPr>
          <p:nvPr/>
        </p:nvSpPr>
        <p:spPr bwMode="auto">
          <a:xfrm>
            <a:off x="1937742" y="3902273"/>
            <a:ext cx="2071688" cy="32146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700" b="1" dirty="0">
                <a:solidFill>
                  <a:srgbClr val="4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chin" charset="0"/>
                <a:ea typeface="Cochin" charset="0"/>
                <a:cs typeface="Cochin" charset="0"/>
                <a:sym typeface="Cochin" charset="0"/>
              </a:rPr>
              <a:t>2 optical fibers</a:t>
            </a:r>
          </a:p>
        </p:txBody>
      </p:sp>
      <p:sp>
        <p:nvSpPr>
          <p:cNvPr id="100376" name="Rectangle 24"/>
          <p:cNvSpPr>
            <a:spLocks/>
          </p:cNvSpPr>
          <p:nvPr/>
        </p:nvSpPr>
        <p:spPr bwMode="auto">
          <a:xfrm>
            <a:off x="116086" y="4446985"/>
            <a:ext cx="1223367" cy="58935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700" dirty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2 analog channels</a:t>
            </a:r>
          </a:p>
        </p:txBody>
      </p:sp>
      <p:sp>
        <p:nvSpPr>
          <p:cNvPr id="100377" name="Rectangle 25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3900" dirty="0" err="1"/>
              <a:t>Config</a:t>
            </a:r>
            <a:r>
              <a:rPr lang="en-US" sz="3900" dirty="0"/>
              <a:t> </a:t>
            </a:r>
            <a:r>
              <a:rPr lang="en-US" sz="3900" dirty="0" err="1"/>
              <a:t>électronique</a:t>
            </a:r>
            <a:r>
              <a:rPr lang="en-US" sz="3900" dirty="0"/>
              <a:t> </a:t>
            </a:r>
            <a:r>
              <a:rPr lang="en-US" sz="3900" dirty="0" err="1"/>
              <a:t>Amas@Nançay</a:t>
            </a:r>
            <a:endParaRPr lang="en-US" sz="3900" dirty="0"/>
          </a:p>
        </p:txBody>
      </p:sp>
      <p:sp>
        <p:nvSpPr>
          <p:cNvPr id="27" name="Virage 26"/>
          <p:cNvSpPr/>
          <p:nvPr/>
        </p:nvSpPr>
        <p:spPr>
          <a:xfrm flipV="1">
            <a:off x="4572000" y="5589240"/>
            <a:ext cx="1008112" cy="100811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5675230" y="6165304"/>
            <a:ext cx="3468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Sauvegarde sur </a:t>
            </a:r>
            <a:r>
              <a:rPr lang="fr-FR" dirty="0" err="1" smtClean="0"/>
              <a:t>Irods</a:t>
            </a:r>
            <a:r>
              <a:rPr lang="fr-FR" dirty="0" smtClean="0"/>
              <a:t>@CCIN2P3</a:t>
            </a:r>
            <a:endParaRPr lang="fr-FR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0" name="Espace réservé du pied de page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67246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1187624" y="1412776"/>
            <a:ext cx="1908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~2G$</a:t>
            </a:r>
          </a:p>
          <a:p>
            <a:r>
              <a:rPr lang="fr-FR" dirty="0" smtClean="0"/>
              <a:t>1 obs. 2020</a:t>
            </a:r>
          </a:p>
          <a:p>
            <a:r>
              <a:rPr lang="fr-FR" dirty="0" smtClean="0"/>
              <a:t>10Gpixels x 200°</a:t>
            </a:r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4226026" cy="246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395536" y="5877272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SKA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0" y="332656"/>
            <a:ext cx="8388424" cy="626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93952" y="-781783"/>
            <a:ext cx="6387189" cy="876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58129" y="-829937"/>
            <a:ext cx="5902622" cy="779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043608" y="1125141"/>
            <a:ext cx="7698556" cy="554533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/>
          <a:lstStyle/>
          <a:p>
            <a:pPr marL="466560">
              <a:buSzPct val="155000"/>
              <a:buBlip>
                <a:blip r:embed="rId2"/>
              </a:buBlip>
            </a:pPr>
            <a:r>
              <a:rPr lang="fr-FR" sz="2800" dirty="0" smtClean="0"/>
              <a:t>A la manière des relevés optiques </a:t>
            </a:r>
          </a:p>
          <a:p>
            <a:pPr marL="827083" lvl="1">
              <a:spcBef>
                <a:spcPts val="1125"/>
              </a:spcBef>
              <a:buSzPct val="77000"/>
              <a:buBlip>
                <a:blip r:embed="rId3"/>
              </a:buBlip>
            </a:pPr>
            <a:r>
              <a:rPr lang="fr-FR" sz="1600" dirty="0" smtClean="0"/>
              <a:t>Identification des sources d’émissions H</a:t>
            </a:r>
            <a:r>
              <a:rPr lang="fr-FR" sz="1200" dirty="0" smtClean="0"/>
              <a:t>I</a:t>
            </a:r>
            <a:r>
              <a:rPr lang="fr-FR" sz="1600" dirty="0" smtClean="0"/>
              <a:t> (21 cm), détermination de la position angulaire et du décalage vers le rouge - Détermination de la fonction de corrélation à deux points ou le spectre P(k) à partir du catalogue des objets identifiés </a:t>
            </a:r>
            <a:endParaRPr lang="fr-FR" sz="1800" dirty="0" smtClean="0"/>
          </a:p>
          <a:p>
            <a:pPr marL="466560">
              <a:spcBef>
                <a:spcPts val="1125"/>
              </a:spcBef>
              <a:buSzPct val="155000"/>
              <a:buBlip>
                <a:blip r:embed="rId2"/>
              </a:buBlip>
            </a:pPr>
            <a:r>
              <a:rPr lang="fr-FR" sz="2800" dirty="0" smtClean="0"/>
              <a:t>A la manière des observations du CMB </a:t>
            </a:r>
          </a:p>
          <a:p>
            <a:pPr marL="827083" lvl="1">
              <a:spcBef>
                <a:spcPts val="1125"/>
              </a:spcBef>
              <a:buSzPct val="77000"/>
              <a:buBlip>
                <a:blip r:embed="rId3"/>
              </a:buBlip>
            </a:pPr>
            <a:r>
              <a:rPr lang="fr-FR" sz="1800" dirty="0" smtClean="0"/>
              <a:t>Cartographie à trois dimensions de l’émission H</a:t>
            </a:r>
            <a:r>
              <a:rPr lang="fr-FR" sz="1400" dirty="0" smtClean="0"/>
              <a:t>I</a:t>
            </a:r>
            <a:r>
              <a:rPr lang="fr-FR" sz="1800" dirty="0" smtClean="0">
                <a:cs typeface="Times" charset="0"/>
              </a:rPr>
              <a:t> (21 cm) T21(</a:t>
            </a:r>
            <a:r>
              <a:rPr lang="fr-FR" sz="1800" dirty="0" err="1" smtClean="0">
                <a:cs typeface="Times" charset="0"/>
              </a:rPr>
              <a:t>α,δ,z</a:t>
            </a:r>
            <a:r>
              <a:rPr lang="fr-FR" sz="1800" dirty="0" smtClean="0">
                <a:cs typeface="Times" charset="0"/>
              </a:rPr>
              <a:t>) - Estimation et soustraction des avant-plans, détermination du spectre P(</a:t>
            </a:r>
            <a:r>
              <a:rPr lang="fr-FR" sz="1800" dirty="0" err="1" smtClean="0">
                <a:cs typeface="Times" charset="0"/>
              </a:rPr>
              <a:t>k,z</a:t>
            </a:r>
            <a:r>
              <a:rPr lang="fr-FR" sz="1800" dirty="0" smtClean="0">
                <a:cs typeface="Times" charset="0"/>
              </a:rPr>
              <a:t>) sur les données du cube 3D</a:t>
            </a:r>
            <a:r>
              <a:rPr lang="fr-FR" altLang="ja-JP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fr-FR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Grand FOV~10-100 deg</a:t>
            </a:r>
            <a:r>
              <a:rPr lang="fr-FR" sz="2000" baseline="30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</a:t>
            </a:r>
            <a:r>
              <a:rPr lang="fr-FR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, </a:t>
            </a:r>
            <a:r>
              <a:rPr lang="fr-FR" altLang="ja-JP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</a:rPr>
              <a:t>O(100) paraboles </a:t>
            </a:r>
            <a:r>
              <a:rPr lang="fr-FR" altLang="ja-JP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  <a:sym typeface="Symbol"/>
              </a:rPr>
              <a:t> ~ </a:t>
            </a:r>
            <a:r>
              <a:rPr lang="fr-FR" altLang="ja-JP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</a:rPr>
              <a:t>5m</a:t>
            </a:r>
          </a:p>
          <a:p>
            <a:pPr lvl="1">
              <a:lnSpc>
                <a:spcPct val="120000"/>
              </a:lnSpc>
            </a:pPr>
            <a:r>
              <a:rPr lang="fr-FR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bande </a:t>
            </a:r>
            <a:r>
              <a:rPr lang="fr-FR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fr</a:t>
            </a:r>
            <a:r>
              <a:rPr lang="fr-FR" altLang="ja-JP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/>
                <a:ea typeface="ＭＳ Ｐゴシック" pitchFamily="16" charset="-128"/>
              </a:rPr>
              <a:t>é</a:t>
            </a:r>
            <a:r>
              <a:rPr lang="fr-FR" altLang="ja-JP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</a:rPr>
              <a:t>q</a:t>
            </a:r>
            <a:r>
              <a:rPr lang="fr-FR" altLang="ja-JP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ea typeface="ＭＳ Ｐゴシック" pitchFamily="16" charset="-128"/>
              </a:rPr>
              <a:t>. large &gt;100 MHz</a:t>
            </a:r>
          </a:p>
          <a:p>
            <a:pPr lvl="1">
              <a:lnSpc>
                <a:spcPct val="120000"/>
              </a:lnSpc>
            </a:pPr>
            <a:r>
              <a:rPr lang="fr-FR" sz="1600" dirty="0" smtClean="0">
                <a:cs typeface="Times" charset="0"/>
              </a:rPr>
              <a:t>Sensibilité à atteindre &lt; O(</a:t>
            </a:r>
            <a:r>
              <a:rPr lang="fr-FR" sz="1600" dirty="0" err="1" smtClean="0">
                <a:cs typeface="Times" charset="0"/>
              </a:rPr>
              <a:t>mK</a:t>
            </a:r>
            <a:r>
              <a:rPr lang="fr-FR" sz="1600" dirty="0" smtClean="0">
                <a:cs typeface="Times" charset="0"/>
              </a:rPr>
              <a:t>)</a:t>
            </a:r>
          </a:p>
          <a:p>
            <a:pPr lvl="1">
              <a:lnSpc>
                <a:spcPct val="120000"/>
              </a:lnSpc>
            </a:pPr>
            <a:r>
              <a:rPr lang="fr-FR" sz="1600" dirty="0" smtClean="0">
                <a:cs typeface="Times" charset="0"/>
              </a:rPr>
              <a:t>Avant plan ~  O(°K), </a:t>
            </a:r>
            <a:r>
              <a:rPr lang="fr-FR" sz="1600" dirty="0" err="1" smtClean="0">
                <a:cs typeface="Times" charset="0"/>
              </a:rPr>
              <a:t>Tsys</a:t>
            </a:r>
            <a:r>
              <a:rPr lang="fr-FR" sz="1600" dirty="0" smtClean="0">
                <a:cs typeface="Times" charset="0"/>
              </a:rPr>
              <a:t> typique (bruit ramené à l’entrée) ~ 50 °K (n.b. le sol rayonne à 300 °K)</a:t>
            </a:r>
            <a:endParaRPr lang="fr-FR" sz="1600" dirty="0" smtClean="0"/>
          </a:p>
          <a:p>
            <a:pPr marL="827083" lvl="1">
              <a:spcBef>
                <a:spcPts val="1125"/>
              </a:spcBef>
              <a:buNone/>
            </a:pPr>
            <a:endParaRPr lang="fr-FR" sz="2400" dirty="0">
              <a:solidFill>
                <a:srgbClr val="FF0000"/>
              </a:solidFill>
            </a:endParaRP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892969" y="169664"/>
            <a:ext cx="7358063" cy="937617"/>
          </a:xfrm>
          <a:ln/>
        </p:spPr>
        <p:txBody>
          <a:bodyPr/>
          <a:lstStyle/>
          <a:p>
            <a:r>
              <a:rPr lang="en-US" dirty="0"/>
              <a:t>BAO en radio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504" y="1772816"/>
            <a:ext cx="1368152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O(10</a:t>
            </a:r>
            <a:r>
              <a:rPr lang="fr-FR" baseline="30000" dirty="0" smtClean="0"/>
              <a:t>5-6 </a:t>
            </a:r>
            <a:r>
              <a:rPr lang="fr-FR" dirty="0" smtClean="0"/>
              <a:t>m</a:t>
            </a:r>
            <a:r>
              <a:rPr lang="fr-FR" baseline="30000" dirty="0" smtClean="0"/>
              <a:t>2</a:t>
            </a:r>
            <a:r>
              <a:rPr lang="fr-FR" dirty="0" smtClean="0"/>
              <a:t>)</a:t>
            </a:r>
          </a:p>
          <a:p>
            <a:r>
              <a:rPr lang="fr-FR" altLang="ja-JP" dirty="0" smtClean="0">
                <a:ea typeface="ＭＳ Ｐゴシック" pitchFamily="16" charset="-128"/>
                <a:sym typeface="Symbol" pitchFamily="16" charset="2"/>
              </a:rPr>
              <a:t> </a:t>
            </a:r>
            <a:r>
              <a:rPr lang="fr-FR" altLang="ja-JP" dirty="0" smtClean="0">
                <a:ea typeface="ＭＳ Ｐゴシック" pitchFamily="16" charset="-128"/>
              </a:rPr>
              <a:t>~ 1/10’’</a:t>
            </a:r>
          </a:p>
          <a:p>
            <a:r>
              <a:rPr lang="fr-FR" dirty="0" smtClean="0">
                <a:ea typeface="ＭＳ Ｐゴシック" pitchFamily="16" charset="-128"/>
              </a:rPr>
              <a:t>O(</a:t>
            </a:r>
            <a:r>
              <a:rPr lang="fr-FR" dirty="0" err="1" smtClean="0">
                <a:latin typeface="Symbol" pitchFamily="18" charset="2"/>
                <a:ea typeface="ＭＳ Ｐゴシック" pitchFamily="16" charset="-128"/>
              </a:rPr>
              <a:t>m</a:t>
            </a:r>
            <a:r>
              <a:rPr lang="fr-FR" dirty="0" err="1" smtClean="0">
                <a:ea typeface="ＭＳ Ｐゴシック" pitchFamily="16" charset="-128"/>
              </a:rPr>
              <a:t>Jy</a:t>
            </a:r>
            <a:r>
              <a:rPr lang="fr-FR" dirty="0" smtClean="0">
                <a:ea typeface="ＭＳ Ｐゴシック" pitchFamily="16" charset="-128"/>
              </a:rPr>
              <a:t>)</a:t>
            </a:r>
            <a:endParaRPr lang="fr-FR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107504" y="3707740"/>
            <a:ext cx="1259632" cy="92333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O(10</a:t>
            </a:r>
            <a:r>
              <a:rPr lang="fr-FR" baseline="30000" dirty="0"/>
              <a:t>4</a:t>
            </a:r>
            <a:r>
              <a:rPr lang="fr-FR" baseline="30000" dirty="0" smtClean="0"/>
              <a:t> </a:t>
            </a:r>
            <a:r>
              <a:rPr lang="fr-FR" dirty="0" smtClean="0"/>
              <a:t>m</a:t>
            </a:r>
            <a:r>
              <a:rPr lang="fr-FR" baseline="30000" dirty="0" smtClean="0"/>
              <a:t>2</a:t>
            </a:r>
            <a:r>
              <a:rPr lang="fr-FR" dirty="0" smtClean="0"/>
              <a:t>)</a:t>
            </a:r>
          </a:p>
          <a:p>
            <a:r>
              <a:rPr lang="fr-FR" altLang="ja-JP" dirty="0" smtClean="0">
                <a:ea typeface="ＭＳ Ｐゴシック" pitchFamily="16" charset="-128"/>
                <a:sym typeface="Symbol" pitchFamily="16" charset="2"/>
              </a:rPr>
              <a:t> </a:t>
            </a:r>
            <a:r>
              <a:rPr lang="fr-FR" altLang="ja-JP" dirty="0" smtClean="0">
                <a:ea typeface="ＭＳ Ｐゴシック" pitchFamily="16" charset="-128"/>
              </a:rPr>
              <a:t>~ 10</a:t>
            </a:r>
            <a:r>
              <a:rPr lang="fr-FR" altLang="ja-JP" dirty="0" smtClean="0">
                <a:latin typeface="Arial"/>
                <a:ea typeface="ＭＳ Ｐゴシック" pitchFamily="16" charset="-128"/>
              </a:rPr>
              <a:t>’</a:t>
            </a:r>
          </a:p>
          <a:p>
            <a:r>
              <a:rPr lang="fr-FR" dirty="0" smtClean="0">
                <a:latin typeface="Arial"/>
                <a:ea typeface="ＭＳ Ｐゴシック" pitchFamily="16" charset="-128"/>
              </a:rPr>
              <a:t>O(100</a:t>
            </a:r>
            <a:r>
              <a:rPr lang="fr-FR" dirty="0" smtClean="0">
                <a:latin typeface="Symbol" pitchFamily="18" charset="2"/>
                <a:ea typeface="ＭＳ Ｐゴシック" pitchFamily="16" charset="-128"/>
              </a:rPr>
              <a:t>m</a:t>
            </a:r>
            <a:r>
              <a:rPr lang="fr-FR" dirty="0" smtClean="0">
                <a:ea typeface="ＭＳ Ｐゴシック" pitchFamily="16" charset="-128"/>
              </a:rPr>
              <a:t>Jy</a:t>
            </a:r>
            <a:r>
              <a:rPr lang="fr-FR" dirty="0" smtClean="0">
                <a:latin typeface="Arial"/>
                <a:ea typeface="ＭＳ Ｐゴシック" pitchFamily="16" charset="-128"/>
              </a:rPr>
              <a:t>)</a:t>
            </a:r>
            <a:endParaRPr lang="fr-FR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6488668"/>
            <a:ext cx="8313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R.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Ansari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J.E.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Campagne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P.Colom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J.M. Le Goff, C.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Magneville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J.M. Martin, M.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Moniez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J.Rich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and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C.Yèche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21 cm observation of LSS at z 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Cambria Math" pitchFamily="18" charset="0"/>
              </a:rPr>
              <a:t>∼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Instrument sensitivity and </a:t>
            </a:r>
            <a:endParaRPr kumimoji="0" lang="fr-FR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foreground subtraction, 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soumis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à A&amp;A , 2011, arXiv:1108.1474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609600"/>
            <a:ext cx="58864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785813" y="2446734"/>
            <a:ext cx="7572375" cy="1285875"/>
          </a:xfrm>
          <a:ln/>
        </p:spPr>
        <p:txBody>
          <a:bodyPr/>
          <a:lstStyle/>
          <a:p>
            <a:r>
              <a:rPr lang="en-US" sz="6700" b="1" i="1" dirty="0"/>
              <a:t>21cm BAO R&amp; D</a:t>
            </a:r>
            <a:endParaRPr lang="en-US" sz="6700" b="1" i="1" dirty="0">
              <a:ea typeface="ヒラギノ明朝 ProN W6" charset="0"/>
              <a:cs typeface="ヒラギノ明朝 ProN W6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628800"/>
            <a:ext cx="937617" cy="913061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5445224"/>
            <a:ext cx="2016994" cy="86618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381328"/>
            <a:ext cx="926468" cy="40466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268760"/>
            <a:ext cx="1857375" cy="91640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1961" y="4202535"/>
            <a:ext cx="6331148" cy="94989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548680"/>
            <a:ext cx="2437805" cy="1173138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5373216"/>
            <a:ext cx="1928813" cy="984498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043608" y="1340768"/>
            <a:ext cx="1393031" cy="1045890"/>
            <a:chOff x="0" y="27"/>
            <a:chExt cx="1248" cy="937"/>
          </a:xfrm>
        </p:grpSpPr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29"/>
              <a:ext cx="973" cy="92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26634" name="Rectangle 10"/>
            <p:cNvSpPr>
              <a:spLocks/>
            </p:cNvSpPr>
            <p:nvPr/>
          </p:nvSpPr>
          <p:spPr bwMode="auto">
            <a:xfrm>
              <a:off x="984" y="27"/>
              <a:ext cx="144" cy="937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700" b="1" dirty="0">
                  <a:solidFill>
                    <a:srgbClr val="FF008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I</a:t>
              </a:r>
            </a:p>
            <a:p>
              <a:r>
                <a:rPr lang="en-US" sz="1700" b="1" dirty="0">
                  <a:solidFill>
                    <a:srgbClr val="FF008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R</a:t>
              </a:r>
            </a:p>
            <a:p>
              <a:r>
                <a:rPr lang="en-US" sz="1700" b="1" dirty="0">
                  <a:solidFill>
                    <a:srgbClr val="FF008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F</a:t>
              </a:r>
            </a:p>
            <a:p>
              <a:r>
                <a:rPr lang="en-US" sz="1700" b="1" dirty="0">
                  <a:solidFill>
                    <a:srgbClr val="FF008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Hoefler Text" charset="0"/>
                  <a:cs typeface="Hoefler Text" charset="0"/>
                </a:rPr>
                <a:t>U</a:t>
              </a:r>
            </a:p>
          </p:txBody>
        </p:sp>
        <p:sp>
          <p:nvSpPr>
            <p:cNvPr id="26635" name="Rectangle 11"/>
            <p:cNvSpPr>
              <a:spLocks/>
            </p:cNvSpPr>
            <p:nvPr/>
          </p:nvSpPr>
          <p:spPr bwMode="auto">
            <a:xfrm>
              <a:off x="40" y="32"/>
              <a:ext cx="1208" cy="920"/>
            </a:xfrm>
            <a:prstGeom prst="rect">
              <a:avLst/>
            </a:prstGeom>
            <a:noFill/>
            <a:ln w="25400" cap="flat">
              <a:solidFill>
                <a:srgbClr val="FF0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fr-FR"/>
            </a:p>
          </p:txBody>
        </p:sp>
      </p:grp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5661248"/>
            <a:ext cx="1607368" cy="40330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6638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43808" y="5661248"/>
            <a:ext cx="2157743" cy="57606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6639" name="Rectangle 15"/>
          <p:cNvSpPr>
            <a:spLocks/>
          </p:cNvSpPr>
          <p:nvPr/>
        </p:nvSpPr>
        <p:spPr bwMode="auto">
          <a:xfrm>
            <a:off x="3812977" y="3763774"/>
            <a:ext cx="1269578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Depuis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Hoefler Text" charset="0"/>
                <a:cs typeface="Hoefler Text" charset="0"/>
              </a:rPr>
              <a:t> 2007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Hoefler Text" charset="0"/>
              <a:cs typeface="Hoefler Text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6866565" cy="5158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467544" y="5949280"/>
            <a:ext cx="16417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2060"/>
                </a:solidFill>
              </a:rPr>
              <a:t>R. Ansari, CS Juin 2011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358136" y="1260049"/>
            <a:ext cx="5086072" cy="584775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fr-FR" sz="3200" dirty="0" smtClean="0">
                <a:solidFill>
                  <a:srgbClr val="00B050"/>
                </a:solidFill>
              </a:rPr>
              <a:t>Changement de paradigme</a:t>
            </a:r>
          </a:p>
        </p:txBody>
      </p:sp>
      <p:sp>
        <p:nvSpPr>
          <p:cNvPr id="11" name="Flèche courbée vers la gauche 10"/>
          <p:cNvSpPr/>
          <p:nvPr/>
        </p:nvSpPr>
        <p:spPr>
          <a:xfrm>
            <a:off x="6948264" y="3140968"/>
            <a:ext cx="864096" cy="20882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Collaboration avec la Chine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108176"/>
          </a:xfrm>
        </p:spPr>
        <p:txBody>
          <a:bodyPr/>
          <a:lstStyle/>
          <a:p>
            <a:r>
              <a:rPr lang="fr-FR" sz="2400" dirty="0" smtClean="0"/>
              <a:t>NAOC (M. </a:t>
            </a:r>
            <a:r>
              <a:rPr lang="fr-FR" sz="2400" dirty="0" err="1" smtClean="0"/>
              <a:t>Xuelei</a:t>
            </a:r>
            <a:r>
              <a:rPr lang="fr-FR" sz="2400" dirty="0" smtClean="0"/>
              <a:t> CHEN): 1 M$</a:t>
            </a:r>
          </a:p>
          <a:p>
            <a:r>
              <a:rPr lang="fr-FR" sz="2400" dirty="0" smtClean="0"/>
              <a:t>Institut 54: Ingénieurs/Réalisations: Antennes, électronique</a:t>
            </a:r>
          </a:p>
          <a:p>
            <a:r>
              <a:rPr lang="fr-FR" sz="2400" dirty="0" smtClean="0"/>
              <a:t>Institut d’automatique (CAS): électronique numérique</a:t>
            </a:r>
          </a:p>
          <a:p>
            <a:r>
              <a:rPr lang="fr-FR" sz="2400" dirty="0" smtClean="0"/>
              <a:t>Plusieurs sites potentiels mais… rien n’est simple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899592" y="4437112"/>
            <a:ext cx="4914294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2012: année charnière </a:t>
            </a:r>
          </a:p>
          <a:p>
            <a:r>
              <a:rPr lang="fr-FR" sz="2400" dirty="0" smtClean="0"/>
              <a:t> </a:t>
            </a:r>
            <a:r>
              <a:rPr lang="fr-FR" sz="2400" dirty="0" smtClean="0"/>
              <a:t>convaincre d’utiliser des Paraboles</a:t>
            </a:r>
          </a:p>
          <a:p>
            <a:r>
              <a:rPr lang="fr-FR" sz="2400" dirty="0" smtClean="0"/>
              <a:t>+ TDR vers  </a:t>
            </a:r>
          </a:p>
          <a:p>
            <a:endParaRPr lang="fr-FR" sz="2400" dirty="0" smtClean="0"/>
          </a:p>
        </p:txBody>
      </p:sp>
      <p:sp>
        <p:nvSpPr>
          <p:cNvPr id="7" name="ZoneTexte 6"/>
          <p:cNvSpPr txBox="1"/>
          <p:nvPr/>
        </p:nvSpPr>
        <p:spPr>
          <a:xfrm>
            <a:off x="2987824" y="5229200"/>
            <a:ext cx="2255939" cy="369332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TIANLAI </a:t>
            </a:r>
            <a:r>
              <a:rPr lang="fr-FR" dirty="0" err="1" smtClean="0"/>
              <a:t>Experiment</a:t>
            </a:r>
            <a:endParaRPr lang="fr-FR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2420888"/>
            <a:ext cx="7416824" cy="1080120"/>
          </a:xfrm>
          <a:prstGeom prst="rect">
            <a:avLst/>
          </a:prstGeom>
          <a:solidFill>
            <a:srgbClr val="FFC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Phases du projet	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fr-FR" dirty="0" smtClean="0"/>
              <a:t>0. Pittsburg + HI-Cl@ Nançay</a:t>
            </a:r>
          </a:p>
          <a:p>
            <a:pPr marL="514350" indent="-514350">
              <a:buNone/>
            </a:pPr>
            <a:r>
              <a:rPr lang="fr-FR" dirty="0" smtClean="0"/>
              <a:t>0+. Test </a:t>
            </a:r>
            <a:r>
              <a:rPr lang="fr-FR" dirty="0" err="1" smtClean="0"/>
              <a:t>Interf</a:t>
            </a:r>
            <a:r>
              <a:rPr lang="fr-FR" dirty="0" smtClean="0"/>
              <a:t>. 2   x (2x2) paraboles @ Nançay</a:t>
            </a:r>
          </a:p>
          <a:p>
            <a:pPr marL="514350" indent="-514350">
              <a:buAutoNum type="arabicPeriod"/>
            </a:pPr>
            <a:r>
              <a:rPr lang="fr-FR" dirty="0" smtClean="0"/>
              <a:t>2    x (4x4) Test </a:t>
            </a:r>
            <a:r>
              <a:rPr lang="fr-FR" dirty="0" err="1" smtClean="0"/>
              <a:t>interf</a:t>
            </a:r>
            <a:r>
              <a:rPr lang="fr-FR" dirty="0" smtClean="0"/>
              <a:t>. + corrélation optique soit à Nançay soit au GBT</a:t>
            </a:r>
          </a:p>
          <a:p>
            <a:pPr marL="514350" indent="-514350">
              <a:buAutoNum type="arabicPeriod"/>
            </a:pPr>
            <a:r>
              <a:rPr lang="fr-FR" dirty="0" smtClean="0"/>
              <a:t>2    x (11x11) </a:t>
            </a:r>
            <a:r>
              <a:rPr lang="fr-FR" dirty="0" err="1" smtClean="0"/>
              <a:t>Interf</a:t>
            </a:r>
            <a:r>
              <a:rPr lang="fr-FR" dirty="0" smtClean="0"/>
              <a:t>. Science 1ere détection HI radio</a:t>
            </a:r>
          </a:p>
          <a:p>
            <a:pPr marL="514350" indent="-514350">
              <a:buAutoNum type="arabicPeriod"/>
            </a:pPr>
            <a:r>
              <a:rPr lang="fr-FR" dirty="0" smtClean="0"/>
              <a:t>2    x (20x20) </a:t>
            </a:r>
            <a:r>
              <a:rPr lang="fr-FR" dirty="0" err="1" smtClean="0"/>
              <a:t>Interf</a:t>
            </a:r>
            <a:r>
              <a:rPr lang="fr-FR" dirty="0" smtClean="0"/>
              <a:t>. Science cartographie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7</a:t>
            </a:fld>
            <a:endParaRPr lang="en-US" dirty="0"/>
          </a:p>
        </p:txBody>
      </p:sp>
      <p:cxnSp>
        <p:nvCxnSpPr>
          <p:cNvPr id="12" name="Connecteur droit avec flèche 11"/>
          <p:cNvCxnSpPr/>
          <p:nvPr/>
        </p:nvCxnSpPr>
        <p:spPr>
          <a:xfrm>
            <a:off x="3491880" y="2744924"/>
            <a:ext cx="360040" cy="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rot="16200000">
            <a:off x="3491880" y="2744924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1331640" y="3753036"/>
            <a:ext cx="360040" cy="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16200000">
            <a:off x="1331640" y="3753036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1331640" y="4689140"/>
            <a:ext cx="360040" cy="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16200000">
            <a:off x="1331640" y="4689140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1331640" y="5769260"/>
            <a:ext cx="360040" cy="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rot="16200000">
            <a:off x="1331640" y="5769260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981450"/>
            <a:ext cx="38195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Nançay actuellement?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/>
          <a:lstStyle/>
          <a:p>
            <a:r>
              <a:rPr lang="fr-FR" sz="2800" dirty="0" smtClean="0">
                <a:solidFill>
                  <a:srgbClr val="FFFF00"/>
                </a:solidFill>
              </a:rPr>
              <a:t>150 ha </a:t>
            </a:r>
            <a:r>
              <a:rPr lang="fr-FR" sz="2800" dirty="0" smtClean="0"/>
              <a:t>dédiés à la radioastronomie depuis le début des années 50 (Y. Rocard, ENS)</a:t>
            </a:r>
          </a:p>
          <a:p>
            <a:r>
              <a:rPr lang="fr-FR" sz="2800" dirty="0" smtClean="0">
                <a:solidFill>
                  <a:srgbClr val="FFFF00"/>
                </a:solidFill>
              </a:rPr>
              <a:t>Proche d’Orsay </a:t>
            </a:r>
            <a:r>
              <a:rPr lang="fr-FR" sz="2800" dirty="0" smtClean="0"/>
              <a:t>(cf. mission dans la journée possible)</a:t>
            </a:r>
          </a:p>
          <a:p>
            <a:r>
              <a:rPr lang="fr-FR" sz="2800" dirty="0" smtClean="0">
                <a:solidFill>
                  <a:srgbClr val="FFFF00"/>
                </a:solidFill>
              </a:rPr>
              <a:t>Infrastructure locale</a:t>
            </a:r>
          </a:p>
          <a:p>
            <a:r>
              <a:rPr lang="fr-FR" sz="2800" dirty="0" smtClean="0">
                <a:solidFill>
                  <a:srgbClr val="FFFF00"/>
                </a:solidFill>
              </a:rPr>
              <a:t>Bande protégée </a:t>
            </a:r>
            <a:r>
              <a:rPr lang="fr-FR" sz="2800" dirty="0" smtClean="0"/>
              <a:t>[1400-1427]MHz</a:t>
            </a:r>
          </a:p>
          <a:p>
            <a:r>
              <a:rPr lang="fr-FR" sz="2800" dirty="0" smtClean="0"/>
              <a:t>Depuis 2008 au foyer du NRT</a:t>
            </a:r>
          </a:p>
          <a:p>
            <a:pPr lvl="1"/>
            <a:r>
              <a:rPr lang="fr-FR" sz="2400" dirty="0" err="1" smtClean="0"/>
              <a:t>Prog</a:t>
            </a:r>
            <a:r>
              <a:rPr lang="fr-FR" sz="2400" dirty="0" smtClean="0"/>
              <a:t>. Focal </a:t>
            </a:r>
            <a:r>
              <a:rPr lang="fr-FR" sz="2400" dirty="0" err="1" smtClean="0"/>
              <a:t>Array</a:t>
            </a:r>
            <a:r>
              <a:rPr lang="fr-FR" sz="2400" dirty="0" smtClean="0"/>
              <a:t> </a:t>
            </a:r>
            <a:r>
              <a:rPr lang="fr-FR" sz="2400" dirty="0" err="1" smtClean="0"/>
              <a:t>at</a:t>
            </a:r>
            <a:r>
              <a:rPr lang="fr-FR" sz="2400" dirty="0" smtClean="0"/>
              <a:t> Nançay</a:t>
            </a:r>
          </a:p>
          <a:p>
            <a:pPr lvl="1"/>
            <a:r>
              <a:rPr lang="fr-FR" sz="2400" dirty="0" err="1" smtClean="0"/>
              <a:t>Prog</a:t>
            </a:r>
            <a:r>
              <a:rPr lang="fr-FR" sz="2400" dirty="0" smtClean="0"/>
              <a:t>. </a:t>
            </a:r>
            <a:r>
              <a:rPr lang="en-US" sz="2400" dirty="0" smtClean="0"/>
              <a:t>H</a:t>
            </a:r>
            <a:r>
              <a:rPr lang="en-US" sz="1400" dirty="0" smtClean="0"/>
              <a:t>I</a:t>
            </a:r>
            <a:r>
              <a:rPr lang="en-US" sz="2400" dirty="0" smtClean="0"/>
              <a:t>-Cluster</a:t>
            </a:r>
            <a:r>
              <a:rPr lang="fr-FR" sz="2400" dirty="0" smtClean="0"/>
              <a:t> </a:t>
            </a:r>
            <a:r>
              <a:rPr lang="fr-FR" sz="2400" dirty="0" err="1" smtClean="0"/>
              <a:t>at</a:t>
            </a:r>
            <a:r>
              <a:rPr lang="fr-FR" sz="2400" dirty="0" smtClean="0"/>
              <a:t> Nançay</a:t>
            </a:r>
            <a:endParaRPr lang="fr-FR" sz="24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395536" y="4135259"/>
            <a:ext cx="3212406" cy="19580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63" y="303609"/>
            <a:ext cx="8143875" cy="794742"/>
          </a:xfrm>
          <a:ln/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En </a:t>
            </a:r>
            <a:r>
              <a:rPr lang="en-US" dirty="0" err="1" smtClean="0">
                <a:solidFill>
                  <a:schemeClr val="accent6"/>
                </a:solidFill>
              </a:rPr>
              <a:t>cours</a:t>
            </a:r>
            <a:r>
              <a:rPr lang="en-US" dirty="0" smtClean="0"/>
              <a:t>: H</a:t>
            </a:r>
            <a:r>
              <a:rPr lang="en-US" sz="2800" dirty="0" smtClean="0"/>
              <a:t>I</a:t>
            </a:r>
            <a:r>
              <a:rPr lang="en-US" dirty="0" smtClean="0"/>
              <a:t>-Cluster at </a:t>
            </a:r>
            <a:r>
              <a:rPr lang="en-US" dirty="0" err="1" smtClean="0"/>
              <a:t>Nançay</a:t>
            </a:r>
            <a:endParaRPr lang="en-US" dirty="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1"/>
            <a:ext cx="7902773" cy="2808312"/>
          </a:xfr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466560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polarisations ortho. au foyer du NRT</a:t>
            </a:r>
          </a:p>
          <a:p>
            <a:pPr marL="466560"/>
            <a:r>
              <a:rPr lang="fr-F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Observations [1250, 1500]MHz avec l’électronique </a:t>
            </a:r>
            <a:r>
              <a:rPr lang="fr-F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BAORadio</a:t>
            </a:r>
            <a:r>
              <a:rPr lang="fr-F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 de longues périodes: Avril 11- </a:t>
            </a:r>
            <a:r>
              <a:rPr lang="fr-FR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</a:t>
            </a:r>
            <a:r>
              <a:rPr lang="fr-F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11, &gt;140To @ CCIN2P3</a:t>
            </a:r>
          </a:p>
          <a:p>
            <a:pPr marL="466560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Nettoyage RFI (*)</a:t>
            </a:r>
          </a:p>
          <a:p>
            <a:pPr marL="466560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Evolution des galaxies d’amas, détermination de la fraction de gaz HI</a:t>
            </a:r>
          </a:p>
          <a:p>
            <a:pPr marL="466560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Cartographie HI large bande (corrélation avec les observations optiques z ~ 0.3 )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07504" y="6093296"/>
            <a:ext cx="4101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Analyse essentiellement faite au LAL: A. S. </a:t>
            </a:r>
            <a:r>
              <a:rPr lang="fr-FR" sz="1200" dirty="0" err="1" smtClean="0"/>
              <a:t>Torrento</a:t>
            </a:r>
            <a:r>
              <a:rPr lang="fr-FR" sz="1200" dirty="0" smtClean="0"/>
              <a:t> &amp; J.E</a:t>
            </a:r>
          </a:p>
          <a:p>
            <a:r>
              <a:rPr lang="fr-FR" sz="1200" dirty="0" smtClean="0"/>
              <a:t>(*): Radio </a:t>
            </a:r>
            <a:r>
              <a:rPr lang="fr-FR" sz="1200" dirty="0" err="1" smtClean="0"/>
              <a:t>Frequency</a:t>
            </a:r>
            <a:r>
              <a:rPr lang="fr-FR" sz="1200" dirty="0" smtClean="0"/>
              <a:t> </a:t>
            </a:r>
            <a:r>
              <a:rPr lang="fr-FR" sz="1200" dirty="0" err="1" smtClean="0"/>
              <a:t>Interference</a:t>
            </a:r>
            <a:endParaRPr lang="fr-FR" sz="12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149080"/>
            <a:ext cx="468052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5168B-7873-493B-9E4B-94B9E8EDF6C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J.E Campagne LAL 15 Mars 2012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BAO">
  <a:themeElements>
    <a:clrScheme name="Océ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é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>
    <a:extraClrScheme>
      <a:clrScheme name="Océ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SlideBAO</Template>
  <TotalTime>2149</TotalTime>
  <Words>1946</Words>
  <Application>Microsoft Office PowerPoint</Application>
  <PresentationFormat>Affichage à l'écran (4:3)</PresentationFormat>
  <Paragraphs>410</Paragraphs>
  <Slides>30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2" baseType="lpstr">
      <vt:lpstr>SlideBAO</vt:lpstr>
      <vt:lpstr>Microsoft Office Excel 97-2003 Worksheet</vt:lpstr>
      <vt:lpstr>Paraboles à Nançay</vt:lpstr>
      <vt:lpstr>Diapositive 2</vt:lpstr>
      <vt:lpstr>BAO en radio</vt:lpstr>
      <vt:lpstr>21cm BAO R&amp; D</vt:lpstr>
      <vt:lpstr>Diapositive 5</vt:lpstr>
      <vt:lpstr>Collaboration avec la Chine </vt:lpstr>
      <vt:lpstr>Phases du projet </vt:lpstr>
      <vt:lpstr>Pourquoi Nançay actuellement?</vt:lpstr>
      <vt:lpstr>En cours: HI-Cluster at Nançay</vt:lpstr>
      <vt:lpstr>Evolution de la sensibilité</vt:lpstr>
      <vt:lpstr>Diapositive 11</vt:lpstr>
      <vt:lpstr>Avec qui?</vt:lpstr>
      <vt:lpstr>Notre demande: de quoi s’agit-’il?</vt:lpstr>
      <vt:lpstr>Ce que l’on a: BAOradio chain</vt:lpstr>
      <vt:lpstr>L’interférométrie: « at work »</vt:lpstr>
      <vt:lpstr>Développements en cours</vt:lpstr>
      <vt:lpstr>Diapositive 17</vt:lpstr>
      <vt:lpstr>Budget (ré-estimation)</vt:lpstr>
      <vt:lpstr>Diapositive 19</vt:lpstr>
      <vt:lpstr>Diapositive 20</vt:lpstr>
      <vt:lpstr>Back-UP</vt:lpstr>
      <vt:lpstr>Elimination des RFI</vt:lpstr>
      <vt:lpstr>Diapositive 23</vt:lpstr>
      <vt:lpstr>Diapositive 24</vt:lpstr>
      <vt:lpstr>Config électronique Amas@Nançay</vt:lpstr>
      <vt:lpstr>Diapositive 26</vt:lpstr>
      <vt:lpstr>Diapositive 27</vt:lpstr>
      <vt:lpstr>Diapositive 28</vt:lpstr>
      <vt:lpstr>Diapositive 29</vt:lpstr>
      <vt:lpstr>Diapositive 30</vt:lpstr>
    </vt:vector>
  </TitlesOfParts>
  <Company>LAL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Paraboles à Nançay</dc:title>
  <dc:creator>J.E CAMPAGNE</dc:creator>
  <cp:lastModifiedBy>J.E CAMPAGNE</cp:lastModifiedBy>
  <cp:revision>211</cp:revision>
  <dcterms:created xsi:type="dcterms:W3CDTF">2012-03-05T08:08:12Z</dcterms:created>
  <dcterms:modified xsi:type="dcterms:W3CDTF">2012-03-15T08:00:45Z</dcterms:modified>
</cp:coreProperties>
</file>