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6" r:id="rId9"/>
    <p:sldId id="263" r:id="rId10"/>
    <p:sldId id="269" r:id="rId11"/>
    <p:sldId id="270" r:id="rId12"/>
    <p:sldId id="267" r:id="rId13"/>
    <p:sldId id="265" r:id="rId14"/>
    <p:sldId id="268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9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FACC19F-14AD-448D-B979-47A586A78AC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CBD0D69F-B651-4C16-9953-BA2751FB2D5D}" type="datetimeFigureOut">
              <a:rPr lang="fr-FR" smtClean="0"/>
              <a:pPr/>
              <a:t>21/02/2013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0D69F-B651-4C16-9953-BA2751FB2D5D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CC19F-14AD-448D-B979-47A586A78AC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0D69F-B651-4C16-9953-BA2751FB2D5D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CC19F-14AD-448D-B979-47A586A78AC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BD0D69F-B651-4C16-9953-BA2751FB2D5D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FACC19F-14AD-448D-B979-47A586A78AC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0D69F-B651-4C16-9953-BA2751FB2D5D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CC19F-14AD-448D-B979-47A586A78AC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0D69F-B651-4C16-9953-BA2751FB2D5D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CC19F-14AD-448D-B979-47A586A78AC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0D69F-B651-4C16-9953-BA2751FB2D5D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CC19F-14AD-448D-B979-47A586A78AC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0D69F-B651-4C16-9953-BA2751FB2D5D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CC19F-14AD-448D-B979-47A586A78AC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0D69F-B651-4C16-9953-BA2751FB2D5D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CC19F-14AD-448D-B979-47A586A78AC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0D69F-B651-4C16-9953-BA2751FB2D5D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CC19F-14AD-448D-B979-47A586A78AC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0D69F-B651-4C16-9953-BA2751FB2D5D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CC19F-14AD-448D-B979-47A586A78AC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0D69F-B651-4C16-9953-BA2751FB2D5D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CC19F-14AD-448D-B979-47A586A78AC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CBD0D69F-B651-4C16-9953-BA2751FB2D5D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AFACC19F-14AD-448D-B979-47A586A78AC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fr-FR" dirty="0" smtClean="0"/>
              <a:t>PAON2 </a:t>
            </a:r>
            <a:r>
              <a:rPr lang="fr-FR" dirty="0" err="1" smtClean="0"/>
              <a:t>next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fr-FR" dirty="0" smtClean="0"/>
              <a:t>J.E Campagne</a:t>
            </a:r>
          </a:p>
          <a:p>
            <a:r>
              <a:rPr lang="fr-FR" dirty="0" smtClean="0"/>
              <a:t>25/02/13</a:t>
            </a:r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Qq</a:t>
            </a:r>
            <a:r>
              <a:rPr lang="fr-FR" dirty="0" smtClean="0"/>
              <a:t> points de comparaison</a:t>
            </a:r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395536" y="1844824"/>
          <a:ext cx="8184232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6058"/>
                <a:gridCol w="2046058"/>
                <a:gridCol w="2046058"/>
                <a:gridCol w="2046058"/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3m 30 kg Ham</a:t>
                      </a:r>
                    </a:p>
                    <a:p>
                      <a:r>
                        <a:rPr lang="fr-FR" dirty="0" smtClean="0"/>
                        <a:t>x (6-8)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4.5m 70kg Ham x 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5m 400kg F.R x 4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R&amp;D électronique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Ok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Ok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Ok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Carte Ciel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Ok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Ok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Ok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Usage de cornet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smtClean="0">
                          <a:latin typeface="Symbol" pitchFamily="18" charset="2"/>
                        </a:rPr>
                        <a:t>n</a:t>
                      </a:r>
                      <a:r>
                        <a:rPr lang="fr-FR" baseline="0" dirty="0" smtClean="0"/>
                        <a:t>&lt;1250MHz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Limite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Ok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Ok</a:t>
                      </a:r>
                    </a:p>
                    <a:p>
                      <a:endParaRPr lang="fr-FR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Coût </a:t>
                      </a:r>
                      <a:r>
                        <a:rPr lang="fr-FR" dirty="0" err="1" smtClean="0"/>
                        <a:t>Réflect</a:t>
                      </a:r>
                      <a:r>
                        <a:rPr lang="fr-FR" dirty="0" smtClean="0"/>
                        <a:t>.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1150€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dirty="0" smtClean="0"/>
                        <a:t>HT/u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1814€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dirty="0" smtClean="0"/>
                        <a:t>HT/u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?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Base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Légère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Médium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Lourde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Construction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LAL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Nançay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Nançay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Manutention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4-5</a:t>
                      </a:r>
                      <a:r>
                        <a:rPr lang="fr-FR" baseline="0" dirty="0" smtClean="0"/>
                        <a:t> personnes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« Manitou »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« Manitou »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Back-up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384300"/>
          </a:xfrm>
        </p:spPr>
        <p:txBody>
          <a:bodyPr/>
          <a:lstStyle/>
          <a:p>
            <a:r>
              <a:rPr lang="fr-FR" dirty="0" smtClean="0"/>
              <a:t>Mon point de vue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1115616" y="1381324"/>
            <a:ext cx="6984776" cy="2577827"/>
            <a:chOff x="755576" y="1916832"/>
            <a:chExt cx="7643187" cy="3009875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5576" y="1916832"/>
              <a:ext cx="7643187" cy="3009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899592" y="2420888"/>
              <a:ext cx="288032" cy="288032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ZoneTexte 6"/>
          <p:cNvSpPr txBox="1"/>
          <p:nvPr/>
        </p:nvSpPr>
        <p:spPr>
          <a:xfrm>
            <a:off x="971600" y="1093292"/>
            <a:ext cx="5125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JEC PAON/Science/31.05.12 et commentaires par P.C 6/06/12 </a:t>
            </a:r>
            <a:endParaRPr lang="fr-FR" sz="1400" dirty="0"/>
          </a:p>
        </p:txBody>
      </p:sp>
      <p:sp>
        <p:nvSpPr>
          <p:cNvPr id="8" name="Flèche droite rayée 7"/>
          <p:cNvSpPr/>
          <p:nvPr/>
        </p:nvSpPr>
        <p:spPr>
          <a:xfrm>
            <a:off x="107504" y="3469556"/>
            <a:ext cx="978408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827584" y="4005064"/>
            <a:ext cx="79028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 Les paraboles actuelles dupliquées apporteraient déjà beaucoup pour étude stabilité et développer nouvelle électronique 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Coût du réflecteur (1/1/2013) 1150 € HT/u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Montage au LAL &amp; transport Nançay par le camion LAL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Manutention in situ « à la main » sans trop d’effort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Le besoin d’une préparation spéciale du terrain se pose, on voit ce que cela a déjà donné</a:t>
            </a:r>
          </a:p>
          <a:p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Nouveau design </a:t>
            </a:r>
            <a:r>
              <a:rPr lang="fr-FR" dirty="0" smtClean="0">
                <a:sym typeface="Symbol"/>
              </a:rPr>
              <a:t> étude/réalisation fixation du </a:t>
            </a:r>
            <a:r>
              <a:rPr lang="fr-FR" dirty="0" err="1" smtClean="0">
                <a:sym typeface="Symbol"/>
              </a:rPr>
              <a:t>feed</a:t>
            </a:r>
            <a:r>
              <a:rPr lang="fr-FR" dirty="0" smtClean="0">
                <a:sym typeface="Symbol"/>
              </a:rPr>
              <a:t> </a:t>
            </a:r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Pieds à fiabiliser et intégrer (si possible) une motorisation « Elévation »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</a:t>
            </a:r>
            <a:r>
              <a:rPr lang="fr-FR" baseline="-25000" dirty="0" err="1" smtClean="0"/>
              <a:t>eq</a:t>
            </a:r>
            <a:r>
              <a:rPr lang="fr-FR" dirty="0" smtClean="0"/>
              <a:t>, noise, </a:t>
            </a:r>
            <a:r>
              <a:rPr lang="fr-FR" dirty="0" err="1" smtClean="0"/>
              <a:t>T</a:t>
            </a:r>
            <a:r>
              <a:rPr lang="fr-FR" sz="4000" baseline="-25000" dirty="0" err="1" smtClean="0"/>
              <a:t>sys</a:t>
            </a:r>
            <a:r>
              <a:rPr lang="fr-FR" dirty="0" smtClean="0"/>
              <a:t>…</a:t>
            </a:r>
            <a:endParaRPr lang="fr-FR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6035" y="3933056"/>
            <a:ext cx="3061091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0051" y="1412776"/>
            <a:ext cx="2667276" cy="24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1976115" y="5157192"/>
            <a:ext cx="198644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2060"/>
                </a:solidFill>
              </a:rPr>
              <a:t>Noise fluctuations</a:t>
            </a:r>
            <a:endParaRPr lang="fr-FR" dirty="0">
              <a:solidFill>
                <a:srgbClr val="002060"/>
              </a:solidFill>
            </a:endParaRP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68403" y="3933056"/>
            <a:ext cx="295592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lèche droite 7"/>
          <p:cNvSpPr/>
          <p:nvPr/>
        </p:nvSpPr>
        <p:spPr>
          <a:xfrm>
            <a:off x="4208363" y="5157192"/>
            <a:ext cx="50405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droite 8"/>
          <p:cNvSpPr/>
          <p:nvPr/>
        </p:nvSpPr>
        <p:spPr>
          <a:xfrm>
            <a:off x="4283968" y="2780928"/>
            <a:ext cx="50405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droite 9"/>
          <p:cNvSpPr/>
          <p:nvPr/>
        </p:nvSpPr>
        <p:spPr>
          <a:xfrm rot="16200000">
            <a:off x="5900551" y="3392997"/>
            <a:ext cx="50405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2339752" y="2132856"/>
            <a:ext cx="1280800" cy="646331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002060"/>
                </a:solidFill>
              </a:rPr>
              <a:t>Sun transit</a:t>
            </a:r>
          </a:p>
          <a:p>
            <a:pPr algn="ctr"/>
            <a:r>
              <a:rPr lang="fr-FR" dirty="0" smtClean="0">
                <a:solidFill>
                  <a:srgbClr val="002060"/>
                </a:solidFill>
              </a:rPr>
              <a:t>9 </a:t>
            </a:r>
            <a:r>
              <a:rPr lang="fr-FR" dirty="0" err="1" smtClean="0">
                <a:solidFill>
                  <a:srgbClr val="002060"/>
                </a:solidFill>
              </a:rPr>
              <a:t>Oct</a:t>
            </a:r>
            <a:r>
              <a:rPr lang="fr-FR" dirty="0" smtClean="0">
                <a:solidFill>
                  <a:srgbClr val="002060"/>
                </a:solidFill>
              </a:rPr>
              <a:t> 12 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6588224" y="188640"/>
            <a:ext cx="19983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/>
              <a:t>JEC PAON2/09.11.12r2</a:t>
            </a:r>
            <a:endParaRPr lang="fr-FR" sz="1400" dirty="0"/>
          </a:p>
        </p:txBody>
      </p:sp>
      <p:grpSp>
        <p:nvGrpSpPr>
          <p:cNvPr id="15" name="Groupe 14"/>
          <p:cNvGrpSpPr/>
          <p:nvPr/>
        </p:nvGrpSpPr>
        <p:grpSpPr>
          <a:xfrm>
            <a:off x="5360491" y="2564904"/>
            <a:ext cx="1659781" cy="733671"/>
            <a:chOff x="5360491" y="2564904"/>
            <a:chExt cx="1659781" cy="733671"/>
          </a:xfrm>
        </p:grpSpPr>
        <p:pic>
          <p:nvPicPr>
            <p:cNvPr id="2150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60491" y="2564904"/>
              <a:ext cx="1659781" cy="73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Ellipse 13"/>
            <p:cNvSpPr/>
            <p:nvPr/>
          </p:nvSpPr>
          <p:spPr>
            <a:xfrm>
              <a:off x="5364088" y="2996952"/>
              <a:ext cx="360040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ZoneTexte 15"/>
          <p:cNvSpPr txBox="1"/>
          <p:nvPr/>
        </p:nvSpPr>
        <p:spPr>
          <a:xfrm>
            <a:off x="2627784" y="3356992"/>
            <a:ext cx="809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rgbClr val="002060"/>
                </a:solidFill>
              </a:rPr>
              <a:t>1415MHz</a:t>
            </a:r>
            <a:endParaRPr lang="fr-FR" sz="1200" dirty="0">
              <a:solidFill>
                <a:srgbClr val="00206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572000" y="1556792"/>
            <a:ext cx="43387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Mais le Soleil n’est pas facile à analyser…</a:t>
            </a:r>
          </a:p>
          <a:p>
            <a:r>
              <a:rPr lang="fr-FR" dirty="0" smtClean="0"/>
              <a:t>« disque » ~ </a:t>
            </a:r>
            <a:r>
              <a:rPr lang="fr-FR" dirty="0" err="1" smtClean="0"/>
              <a:t>Beam</a:t>
            </a:r>
            <a:r>
              <a:rPr lang="fr-FR" dirty="0" smtClean="0"/>
              <a:t>  (</a:t>
            </a:r>
            <a:r>
              <a:rPr lang="fr-FR" dirty="0" err="1" smtClean="0">
                <a:latin typeface="Symbol" pitchFamily="18" charset="2"/>
              </a:rPr>
              <a:t>h</a:t>
            </a:r>
            <a:r>
              <a:rPr lang="fr-FR" baseline="-25000" dirty="0" err="1" smtClean="0"/>
              <a:t>collec</a:t>
            </a:r>
            <a:r>
              <a:rPr lang="fr-FR" baseline="-25000" dirty="0" smtClean="0"/>
              <a:t> </a:t>
            </a:r>
            <a:r>
              <a:rPr lang="fr-FR" dirty="0" smtClean="0"/>
              <a:t>~ 40%)</a:t>
            </a:r>
          </a:p>
          <a:p>
            <a:r>
              <a:rPr lang="fr-FR" dirty="0" smtClean="0"/>
              <a:t>+ Flux changeant</a:t>
            </a:r>
            <a:endParaRPr lang="fr-F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Chasse </a:t>
            </a:r>
            <a:r>
              <a:rPr lang="fr-FR" smtClean="0"/>
              <a:t>aux radars…</a:t>
            </a:r>
            <a:endParaRPr lang="fr-FR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1844824"/>
            <a:ext cx="8496943" cy="4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PAON2: résultats « </a:t>
            </a:r>
            <a:r>
              <a:rPr lang="fr-FR" dirty="0" err="1" smtClean="0"/>
              <a:t>so</a:t>
            </a:r>
            <a:r>
              <a:rPr lang="fr-FR" dirty="0" smtClean="0"/>
              <a:t> far » depuis le 20 Sept. 12</a:t>
            </a:r>
          </a:p>
          <a:p>
            <a:pPr lvl="1"/>
            <a:r>
              <a:rPr lang="fr-FR" dirty="0" smtClean="0"/>
              <a:t>Mécanique</a:t>
            </a:r>
          </a:p>
          <a:p>
            <a:pPr lvl="1"/>
            <a:r>
              <a:rPr lang="fr-FR" dirty="0" smtClean="0"/>
              <a:t>Electronique</a:t>
            </a:r>
          </a:p>
          <a:p>
            <a:pPr lvl="1"/>
            <a:r>
              <a:rPr lang="fr-FR" dirty="0" err="1" smtClean="0"/>
              <a:t>T</a:t>
            </a:r>
            <a:r>
              <a:rPr lang="fr-FR" baseline="-25000" dirty="0" err="1" smtClean="0"/>
              <a:t>sys</a:t>
            </a:r>
            <a:r>
              <a:rPr lang="fr-FR" dirty="0" smtClean="0"/>
              <a:t>…</a:t>
            </a:r>
          </a:p>
          <a:p>
            <a:r>
              <a:rPr lang="fr-FR" dirty="0" smtClean="0"/>
              <a:t>PAON2-</a:t>
            </a:r>
            <a:r>
              <a:rPr lang="fr-FR" dirty="0" err="1" smtClean="0"/>
              <a:t>next</a:t>
            </a:r>
            <a:r>
              <a:rPr lang="fr-FR" dirty="0" smtClean="0"/>
              <a:t>: </a:t>
            </a:r>
          </a:p>
          <a:p>
            <a:pPr lvl="1"/>
            <a:r>
              <a:rPr lang="fr-FR" dirty="0" smtClean="0"/>
              <a:t>Objectifs et différents réseaux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4624"/>
            <a:ext cx="6084168" cy="3355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5580112" y="188640"/>
            <a:ext cx="1461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Nancay</a:t>
            </a:r>
            <a:r>
              <a:rPr lang="en-US" sz="1200" dirty="0" smtClean="0"/>
              <a:t> 10 Sept 12</a:t>
            </a:r>
            <a:endParaRPr lang="en-US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2273" r="1137"/>
          <a:stretch>
            <a:fillRect/>
          </a:stretch>
        </p:blipFill>
        <p:spPr bwMode="auto">
          <a:xfrm>
            <a:off x="1187624" y="3212976"/>
            <a:ext cx="6120680" cy="3573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732512" y="6392361"/>
            <a:ext cx="14754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Nancay</a:t>
            </a:r>
            <a:r>
              <a:rPr lang="en-US" sz="1200" dirty="0" smtClean="0"/>
              <a:t> 18 </a:t>
            </a:r>
            <a:r>
              <a:rPr lang="en-US" sz="1200" dirty="0" err="1" smtClean="0"/>
              <a:t>Fevr</a:t>
            </a:r>
            <a:r>
              <a:rPr lang="en-US" sz="1200" dirty="0" smtClean="0"/>
              <a:t>. 13</a:t>
            </a:r>
            <a:endParaRPr lang="en-US" sz="1200" dirty="0"/>
          </a:p>
        </p:txBody>
      </p:sp>
      <p:sp>
        <p:nvSpPr>
          <p:cNvPr id="6" name="ZoneTexte 5"/>
          <p:cNvSpPr txBox="1"/>
          <p:nvPr/>
        </p:nvSpPr>
        <p:spPr>
          <a:xfrm>
            <a:off x="1187624" y="3212976"/>
            <a:ext cx="6172715" cy="646331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Les paraboles aussi fragile soient-elles ont tenu bon l’hiver.</a:t>
            </a:r>
          </a:p>
          <a:p>
            <a:r>
              <a:rPr lang="fr-FR" dirty="0" smtClean="0"/>
              <a:t>Merci François…. Et heureusement qu’on les a.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384300"/>
          </a:xfrm>
        </p:spPr>
        <p:txBody>
          <a:bodyPr/>
          <a:lstStyle/>
          <a:p>
            <a:r>
              <a:rPr lang="fr-FR" dirty="0" smtClean="0"/>
              <a:t>Electronique: PAON2 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39552" y="5805264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Depuis les test à Meudon on a des problèmes d’oscillations très prononcées.</a:t>
            </a:r>
          </a:p>
          <a:p>
            <a:r>
              <a:rPr lang="fr-FR" dirty="0" smtClean="0"/>
              <a:t>Ces oscillations sont d’amplitudes bien supérieures à celles de </a:t>
            </a:r>
            <a:r>
              <a:rPr lang="fr-FR" dirty="0" err="1" smtClean="0"/>
              <a:t>HICluster</a:t>
            </a:r>
            <a:r>
              <a:rPr lang="fr-FR" dirty="0" smtClean="0"/>
              <a:t>, et de </a:t>
            </a:r>
            <a:r>
              <a:rPr lang="fr-FR" dirty="0" err="1" smtClean="0"/>
              <a:t>peak</a:t>
            </a:r>
            <a:r>
              <a:rPr lang="fr-FR" dirty="0" smtClean="0"/>
              <a:t>-to-</a:t>
            </a:r>
            <a:r>
              <a:rPr lang="fr-FR" dirty="0" err="1" smtClean="0"/>
              <a:t>peak</a:t>
            </a:r>
            <a:r>
              <a:rPr lang="fr-FR" dirty="0" smtClean="0"/>
              <a:t> ~10MHz différent de </a:t>
            </a:r>
            <a:r>
              <a:rPr lang="fr-FR" dirty="0" err="1" smtClean="0"/>
              <a:t>HICluster</a:t>
            </a:r>
            <a:r>
              <a:rPr lang="fr-FR" dirty="0" smtClean="0"/>
              <a:t>. </a:t>
            </a:r>
            <a:r>
              <a:rPr lang="fr-FR" dirty="0" smtClean="0">
                <a:sym typeface="Symbol"/>
              </a:rPr>
              <a:t> Banc de Tests @ LAL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7020272" y="116632"/>
            <a:ext cx="18908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/>
              <a:t>JEC PAON2/04.02.13 </a:t>
            </a:r>
            <a:endParaRPr lang="fr-FR" sz="1400" dirty="0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052736"/>
            <a:ext cx="5669494" cy="46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628800"/>
            <a:ext cx="2736304" cy="2084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2843808" y="1628800"/>
            <a:ext cx="2228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2"/>
                </a:solidFill>
              </a:rPr>
              <a:t>19 </a:t>
            </a:r>
            <a:r>
              <a:rPr lang="fr-FR" dirty="0" err="1" smtClean="0">
                <a:solidFill>
                  <a:schemeClr val="bg2"/>
                </a:solidFill>
              </a:rPr>
              <a:t>Fev</a:t>
            </a:r>
            <a:r>
              <a:rPr lang="fr-FR" dirty="0" smtClean="0">
                <a:solidFill>
                  <a:schemeClr val="bg2"/>
                </a:solidFill>
              </a:rPr>
              <a:t>. 13 @ 14h40</a:t>
            </a:r>
            <a:endParaRPr lang="fr-FR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384300"/>
          </a:xfrm>
        </p:spPr>
        <p:txBody>
          <a:bodyPr/>
          <a:lstStyle/>
          <a:p>
            <a:r>
              <a:rPr lang="fr-FR" dirty="0" smtClean="0"/>
              <a:t>Electronique: </a:t>
            </a:r>
            <a:r>
              <a:rPr lang="fr-FR" dirty="0" err="1" smtClean="0"/>
              <a:t>BdT</a:t>
            </a:r>
            <a:r>
              <a:rPr lang="fr-FR" dirty="0" smtClean="0"/>
              <a:t> @ LAL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515" y="1440160"/>
            <a:ext cx="4333469" cy="499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2036668" y="1844824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2"/>
                </a:solidFill>
              </a:rPr>
              <a:t>ADC seul</a:t>
            </a:r>
            <a:endParaRPr lang="fr-FR" dirty="0">
              <a:solidFill>
                <a:schemeClr val="bg2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691680" y="2420888"/>
            <a:ext cx="17668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bg2"/>
                </a:solidFill>
              </a:rPr>
              <a:t>Raie FPGA 125MHz</a:t>
            </a:r>
          </a:p>
          <a:p>
            <a:r>
              <a:rPr lang="fr-FR" sz="1400" dirty="0" smtClean="0">
                <a:solidFill>
                  <a:schemeClr val="bg2"/>
                </a:solidFill>
                <a:sym typeface="Symbol"/>
              </a:rPr>
              <a:t> Raie @ 1375MHz</a:t>
            </a:r>
            <a:endParaRPr lang="fr-FR" sz="1400" dirty="0">
              <a:solidFill>
                <a:schemeClr val="bg2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6950" y="1412776"/>
            <a:ext cx="4489546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5580112" y="2708920"/>
            <a:ext cx="3096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2"/>
                </a:solidFill>
              </a:rPr>
              <a:t>ADC + OL/mixer + 7m câble</a:t>
            </a:r>
            <a:endParaRPr lang="fr-FR" dirty="0">
              <a:solidFill>
                <a:schemeClr val="bg2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724128" y="4221088"/>
            <a:ext cx="2598853" cy="461665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rgbClr val="FF0000"/>
                </a:solidFill>
              </a:rPr>
              <a:t>Oscillations: adaptation mixer-câble</a:t>
            </a:r>
          </a:p>
          <a:p>
            <a:r>
              <a:rPr lang="fr-FR" sz="1200" dirty="0" smtClean="0">
                <a:solidFill>
                  <a:srgbClr val="FF0000"/>
                </a:solidFill>
              </a:rPr>
              <a:t>Raie: OL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88224" y="116632"/>
            <a:ext cx="24045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JEC PAON2-OptX21cm/11.02.13 </a:t>
            </a:r>
            <a:endParaRPr lang="fr-FR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384300"/>
          </a:xfrm>
        </p:spPr>
        <p:txBody>
          <a:bodyPr/>
          <a:lstStyle/>
          <a:p>
            <a:r>
              <a:rPr lang="fr-FR" dirty="0" smtClean="0"/>
              <a:t>Electronique: </a:t>
            </a:r>
            <a:r>
              <a:rPr lang="fr-FR" dirty="0" err="1" smtClean="0"/>
              <a:t>BdT</a:t>
            </a:r>
            <a:r>
              <a:rPr lang="fr-FR" dirty="0" smtClean="0"/>
              <a:t> @ LAL</a:t>
            </a:r>
            <a:endParaRPr lang="fr-FR" dirty="0"/>
          </a:p>
        </p:txBody>
      </p:sp>
      <p:pic>
        <p:nvPicPr>
          <p:cNvPr id="3074" name="Picture 2" descr="Agilent 8648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484784"/>
            <a:ext cx="2381250" cy="2000251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84784"/>
            <a:ext cx="4129087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284984"/>
            <a:ext cx="4781550" cy="317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1331640" y="2564904"/>
            <a:ext cx="15632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2060"/>
                </a:solidFill>
              </a:rPr>
              <a:t>OL standard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OL synthétisé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4365104"/>
            <a:ext cx="1715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OL/mixer+ADC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436096" y="1124744"/>
            <a:ext cx="2748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Synthé </a:t>
            </a:r>
            <a:r>
              <a:rPr lang="fr-FR" dirty="0" err="1" smtClean="0"/>
              <a:t>Agilent</a:t>
            </a:r>
            <a:r>
              <a:rPr lang="fr-FR" dirty="0" smtClean="0"/>
              <a:t>: 1250MHz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2771800" y="3573016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2"/>
                </a:solidFill>
              </a:rPr>
              <a:t>Suppression de la quasi-totalité des raies !</a:t>
            </a:r>
            <a:endParaRPr lang="fr-FR" dirty="0">
              <a:solidFill>
                <a:schemeClr val="bg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72200" y="116632"/>
            <a:ext cx="27213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/>
              <a:t>JEC PAON2-OptX21cm/19.02.13</a:t>
            </a:r>
            <a:endParaRPr lang="fr-FR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384300"/>
          </a:xfrm>
        </p:spPr>
        <p:txBody>
          <a:bodyPr/>
          <a:lstStyle/>
          <a:p>
            <a:r>
              <a:rPr lang="fr-FR" dirty="0" err="1" smtClean="0"/>
              <a:t>R</a:t>
            </a:r>
            <a:r>
              <a:rPr lang="fr-FR" baseline="-25000" dirty="0" err="1" smtClean="0"/>
              <a:t>eq</a:t>
            </a:r>
            <a:r>
              <a:rPr lang="fr-FR" dirty="0" smtClean="0"/>
              <a:t>, noise, </a:t>
            </a:r>
            <a:r>
              <a:rPr lang="fr-FR" dirty="0" err="1" smtClean="0"/>
              <a:t>T</a:t>
            </a:r>
            <a:r>
              <a:rPr lang="fr-FR" sz="4000" baseline="-25000" dirty="0" err="1" smtClean="0"/>
              <a:t>sys</a:t>
            </a:r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7092280" y="188640"/>
            <a:ext cx="18908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/>
              <a:t>JEC PAON2/04.02.13 </a:t>
            </a:r>
            <a:endParaRPr lang="fr-FR" sz="14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3172" y="1833562"/>
            <a:ext cx="6777220" cy="368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2972815" y="1412776"/>
            <a:ext cx="383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Fit des visibilités Sun &amp; </a:t>
            </a:r>
            <a:r>
              <a:rPr lang="fr-FR" dirty="0" err="1" smtClean="0"/>
              <a:t>CygA</a:t>
            </a:r>
            <a:r>
              <a:rPr lang="fr-FR" dirty="0" smtClean="0"/>
              <a:t> transit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925485" y="5877272"/>
            <a:ext cx="5581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&lt;</a:t>
            </a:r>
            <a:r>
              <a:rPr lang="fr-FR" dirty="0" err="1" smtClean="0"/>
              <a:t>R</a:t>
            </a:r>
            <a:r>
              <a:rPr lang="fr-FR" baseline="-25000" dirty="0" err="1" smtClean="0"/>
              <a:t>eq</a:t>
            </a:r>
            <a:r>
              <a:rPr lang="fr-FR" dirty="0" smtClean="0"/>
              <a:t>&gt; ~ 1.25m à comparer à 1.50m </a:t>
            </a:r>
            <a:r>
              <a:rPr lang="fr-FR" dirty="0" smtClean="0">
                <a:sym typeface="Symbol"/>
              </a:rPr>
              <a:t> </a:t>
            </a:r>
            <a:r>
              <a:rPr lang="fr-FR" dirty="0" err="1" smtClean="0">
                <a:latin typeface="Symbol" pitchFamily="18" charset="2"/>
                <a:sym typeface="Symbol"/>
              </a:rPr>
              <a:t>h</a:t>
            </a:r>
            <a:r>
              <a:rPr lang="fr-FR" baseline="-25000" dirty="0" err="1" smtClean="0">
                <a:sym typeface="Symbol"/>
              </a:rPr>
              <a:t>geom</a:t>
            </a:r>
            <a:r>
              <a:rPr lang="fr-FR" baseline="-25000" dirty="0" smtClean="0">
                <a:sym typeface="Symbol"/>
              </a:rPr>
              <a:t> </a:t>
            </a:r>
            <a:r>
              <a:rPr lang="fr-FR" dirty="0" smtClean="0">
                <a:sym typeface="Symbol"/>
              </a:rPr>
              <a:t>~ 70%</a:t>
            </a:r>
            <a:endParaRPr lang="fr-FR" baseline="-25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384300"/>
          </a:xfrm>
        </p:spPr>
        <p:txBody>
          <a:bodyPr/>
          <a:lstStyle/>
          <a:p>
            <a:r>
              <a:rPr lang="fr-FR" dirty="0" err="1" smtClean="0"/>
              <a:t>R</a:t>
            </a:r>
            <a:r>
              <a:rPr lang="fr-FR" baseline="-25000" dirty="0" err="1" smtClean="0"/>
              <a:t>eq</a:t>
            </a:r>
            <a:r>
              <a:rPr lang="fr-FR" dirty="0" smtClean="0"/>
              <a:t>, noise, </a:t>
            </a:r>
            <a:r>
              <a:rPr lang="fr-FR" dirty="0" err="1" smtClean="0"/>
              <a:t>T</a:t>
            </a:r>
            <a:r>
              <a:rPr lang="fr-FR" sz="4000" baseline="-25000" dirty="0" err="1" smtClean="0"/>
              <a:t>sys</a:t>
            </a:r>
            <a:r>
              <a:rPr lang="fr-FR" dirty="0" smtClean="0"/>
              <a:t>…</a:t>
            </a:r>
            <a:endParaRPr lang="fr-FR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5" y="2193252"/>
            <a:ext cx="4608512" cy="1883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7092280" y="188640"/>
            <a:ext cx="18908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/>
              <a:t>JEC PAON2/04.02.13 </a:t>
            </a:r>
            <a:endParaRPr lang="fr-FR" sz="1400" dirty="0"/>
          </a:p>
        </p:txBody>
      </p:sp>
      <p:sp>
        <p:nvSpPr>
          <p:cNvPr id="5" name="ZoneTexte 4"/>
          <p:cNvSpPr txBox="1"/>
          <p:nvPr/>
        </p:nvSpPr>
        <p:spPr>
          <a:xfrm>
            <a:off x="179512" y="1763524"/>
            <a:ext cx="1711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CygA</a:t>
            </a:r>
            <a:r>
              <a:rPr lang="fr-FR" dirty="0" smtClean="0"/>
              <a:t> 23/11/12</a:t>
            </a:r>
            <a:endParaRPr lang="fr-FR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460400"/>
            <a:ext cx="2088232" cy="199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e 16"/>
          <p:cNvGrpSpPr/>
          <p:nvPr/>
        </p:nvGrpSpPr>
        <p:grpSpPr>
          <a:xfrm>
            <a:off x="35496" y="4221088"/>
            <a:ext cx="4680520" cy="2266462"/>
            <a:chOff x="35496" y="4221088"/>
            <a:chExt cx="4680520" cy="2266462"/>
          </a:xfrm>
        </p:grpSpPr>
        <p:pic>
          <p:nvPicPr>
            <p:cNvPr id="22531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5496" y="4221088"/>
              <a:ext cx="4680520" cy="2266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ZoneTexte 7"/>
            <p:cNvSpPr txBox="1"/>
            <p:nvPr/>
          </p:nvSpPr>
          <p:spPr>
            <a:xfrm>
              <a:off x="882809" y="4509120"/>
              <a:ext cx="10969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solidFill>
                    <a:srgbClr val="002060"/>
                  </a:solidFill>
                </a:rPr>
                <a:t>normalisation</a:t>
              </a:r>
              <a:endParaRPr lang="fr-FR" sz="1200" dirty="0">
                <a:solidFill>
                  <a:srgbClr val="002060"/>
                </a:solidFill>
              </a:endParaRPr>
            </a:p>
          </p:txBody>
        </p:sp>
        <p:sp>
          <p:nvSpPr>
            <p:cNvPr id="9" name="Accolade fermante 8"/>
            <p:cNvSpPr/>
            <p:nvPr/>
          </p:nvSpPr>
          <p:spPr>
            <a:xfrm rot="5400000">
              <a:off x="3095836" y="4617132"/>
              <a:ext cx="288032" cy="2376264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" name="Flèche droite 9"/>
          <p:cNvSpPr/>
          <p:nvPr/>
        </p:nvSpPr>
        <p:spPr>
          <a:xfrm rot="16200000">
            <a:off x="5904148" y="3969060"/>
            <a:ext cx="50405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5" name="Groupe 14"/>
          <p:cNvGrpSpPr/>
          <p:nvPr/>
        </p:nvGrpSpPr>
        <p:grpSpPr>
          <a:xfrm>
            <a:off x="7308304" y="3789040"/>
            <a:ext cx="1686222" cy="720080"/>
            <a:chOff x="6660232" y="2780928"/>
            <a:chExt cx="1686222" cy="720080"/>
          </a:xfrm>
        </p:grpSpPr>
        <p:sp>
          <p:nvSpPr>
            <p:cNvPr id="13" name="Rectangle 12"/>
            <p:cNvSpPr/>
            <p:nvPr/>
          </p:nvSpPr>
          <p:spPr>
            <a:xfrm>
              <a:off x="6660232" y="2780928"/>
              <a:ext cx="1656184" cy="72008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aphicFrame>
          <p:nvGraphicFramePr>
            <p:cNvPr id="12" name="Objet 11"/>
            <p:cNvGraphicFramePr>
              <a:graphicFrameLocks noChangeAspect="1"/>
            </p:cNvGraphicFramePr>
            <p:nvPr/>
          </p:nvGraphicFramePr>
          <p:xfrm>
            <a:off x="6732239" y="2852936"/>
            <a:ext cx="1614215" cy="588516"/>
          </p:xfrm>
          <a:graphic>
            <a:graphicData uri="http://schemas.openxmlformats.org/presentationml/2006/ole">
              <p:oleObj spid="_x0000_s22533" name="Équation" r:id="rId6" imgW="1218960" imgH="444240" progId="Equation.3">
                <p:embed/>
              </p:oleObj>
            </a:graphicData>
          </a:graphic>
        </p:graphicFrame>
        <p:sp>
          <p:nvSpPr>
            <p:cNvPr id="14" name="Ellipse 13"/>
            <p:cNvSpPr/>
            <p:nvPr/>
          </p:nvSpPr>
          <p:spPr>
            <a:xfrm>
              <a:off x="6732240" y="3212976"/>
              <a:ext cx="288032" cy="216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n>
                  <a:solidFill>
                    <a:srgbClr val="FF0000"/>
                  </a:solidFill>
                </a:ln>
              </a:endParaRPr>
            </a:p>
          </p:txBody>
        </p:sp>
      </p:grp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056" y="1493296"/>
            <a:ext cx="3816424" cy="2116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ZoneTexte 17"/>
          <p:cNvSpPr txBox="1"/>
          <p:nvPr/>
        </p:nvSpPr>
        <p:spPr>
          <a:xfrm rot="10800000" flipV="1">
            <a:off x="5796136" y="3563724"/>
            <a:ext cx="742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T</a:t>
            </a:r>
            <a:r>
              <a:rPr lang="fr-FR" baseline="-25000" dirty="0" err="1" smtClean="0"/>
              <a:t>sys</a:t>
            </a:r>
            <a:r>
              <a:rPr lang="fr-FR" dirty="0" smtClean="0"/>
              <a:t>/</a:t>
            </a:r>
            <a:r>
              <a:rPr lang="fr-FR" dirty="0" smtClean="0">
                <a:latin typeface="Symbol" pitchFamily="18" charset="2"/>
              </a:rPr>
              <a:t>h</a:t>
            </a:r>
            <a:endParaRPr lang="fr-FR" dirty="0">
              <a:latin typeface="Symbol" pitchFamily="18" charset="2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8100392" y="4581128"/>
            <a:ext cx="915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1400MHz</a:t>
            </a:r>
            <a:endParaRPr lang="fr-FR" sz="1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Bilan &amp; « 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else</a:t>
            </a:r>
            <a:r>
              <a:rPr lang="fr-FR" dirty="0" smtClean="0"/>
              <a:t> </a:t>
            </a:r>
            <a:r>
              <a:rPr lang="fr-FR" dirty="0" smtClean="0"/>
              <a:t>»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2000" dirty="0" smtClean="0"/>
              <a:t>La mécanique a rempli son rôle et on peut l’améliorer</a:t>
            </a:r>
          </a:p>
          <a:p>
            <a:r>
              <a:rPr lang="fr-FR" sz="2000" dirty="0" smtClean="0"/>
              <a:t>L’électronique est perfectible même si on a pu faire de l’analyse:</a:t>
            </a:r>
          </a:p>
          <a:p>
            <a:pPr lvl="1"/>
            <a:r>
              <a:rPr lang="fr-FR" sz="1800" dirty="0" smtClean="0"/>
              <a:t>En l’état pour PAON (et plus crucialement OptX21cm):</a:t>
            </a:r>
          </a:p>
          <a:p>
            <a:pPr lvl="2"/>
            <a:r>
              <a:rPr lang="fr-FR" sz="1600" dirty="0" smtClean="0"/>
              <a:t>OL</a:t>
            </a:r>
          </a:p>
          <a:p>
            <a:pPr lvl="2"/>
            <a:r>
              <a:rPr lang="fr-FR" sz="1600" dirty="0" smtClean="0"/>
              <a:t>Adaptation câble</a:t>
            </a:r>
          </a:p>
          <a:p>
            <a:pPr lvl="1"/>
            <a:r>
              <a:rPr lang="fr-FR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Développement possible: numérisation au pieds des antennes en full streaming en combinant calcul des visibilités sur </a:t>
            </a:r>
            <a:r>
              <a:rPr lang="fr-FR" sz="20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Uniboard</a:t>
            </a:r>
            <a:r>
              <a:rPr lang="fr-FR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ou « the </a:t>
            </a:r>
            <a:r>
              <a:rPr lang="fr-FR" sz="20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like</a:t>
            </a:r>
            <a:r>
              <a:rPr lang="fr-FR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 »</a:t>
            </a:r>
          </a:p>
          <a:p>
            <a:r>
              <a:rPr lang="fr-FR" sz="2400" dirty="0" smtClean="0"/>
              <a:t>Reste: étude en situation, en </a:t>
            </a:r>
            <a:r>
              <a:rPr lang="fr-FR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l</a:t>
            </a:r>
            <a:r>
              <a:rPr lang="fr-FR" sz="2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ongue durée, </a:t>
            </a:r>
            <a:r>
              <a:rPr lang="fr-FR" sz="2200" dirty="0" smtClean="0"/>
              <a:t>des cross-</a:t>
            </a:r>
            <a:r>
              <a:rPr lang="fr-FR" sz="2200" dirty="0" err="1" smtClean="0"/>
              <a:t>correlations</a:t>
            </a:r>
            <a:r>
              <a:rPr lang="fr-FR" sz="2200" dirty="0" smtClean="0"/>
              <a:t> à multi-paraboles </a:t>
            </a:r>
            <a:r>
              <a:rPr lang="fr-FR" sz="2400" dirty="0" smtClean="0"/>
              <a:t>stabilité du </a:t>
            </a:r>
            <a:r>
              <a:rPr lang="fr-FR" sz="2400" dirty="0" err="1" smtClean="0"/>
              <a:t>T</a:t>
            </a:r>
            <a:r>
              <a:rPr lang="fr-FR" sz="2400" baseline="-25000" dirty="0" err="1" smtClean="0"/>
              <a:t>sys</a:t>
            </a:r>
            <a:r>
              <a:rPr lang="fr-FR" sz="2400" dirty="0" smtClean="0"/>
              <a:t>/</a:t>
            </a:r>
            <a:r>
              <a:rPr lang="fr-FR" sz="2400" dirty="0" smtClean="0">
                <a:latin typeface="Symbol" pitchFamily="18" charset="2"/>
              </a:rPr>
              <a:t>h</a:t>
            </a:r>
            <a:r>
              <a:rPr lang="fr-FR" sz="2400" dirty="0" smtClean="0"/>
              <a:t> </a:t>
            </a:r>
            <a:endParaRPr lang="fr-FR" sz="2200" dirty="0" smtClean="0"/>
          </a:p>
          <a:p>
            <a:pPr lvl="1"/>
            <a:r>
              <a:rPr lang="fr-FR" sz="1600" dirty="0" smtClean="0"/>
              <a:t>Mini-carte du </a:t>
            </a:r>
            <a:r>
              <a:rPr lang="fr-FR" sz="1600" dirty="0" err="1" smtClean="0"/>
              <a:t>ceil</a:t>
            </a:r>
            <a:r>
              <a:rPr lang="fr-FR" sz="1600" dirty="0" smtClean="0"/>
              <a:t>, 3-4h/jr, avec une source pour normalisation type </a:t>
            </a:r>
            <a:r>
              <a:rPr lang="fr-FR" sz="1600" dirty="0" err="1" smtClean="0"/>
              <a:t>CygA</a:t>
            </a:r>
            <a:endParaRPr lang="fr-FR" sz="1600" dirty="0" smtClean="0"/>
          </a:p>
          <a:p>
            <a:pPr lvl="1"/>
            <a:r>
              <a:rPr lang="fr-FR" sz="1600" dirty="0" smtClean="0"/>
              <a:t>6 (8) paraboles donnent 15 (28) lignes de bases avec une certaine redondance (~2 à 4) et on peut discuter de la géométrie « optimale »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665</TotalTime>
  <Words>384</Words>
  <Application>Microsoft Office PowerPoint</Application>
  <PresentationFormat>Affichage à l'écran (4:3)</PresentationFormat>
  <Paragraphs>108</Paragraphs>
  <Slides>14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6" baseType="lpstr">
      <vt:lpstr>SlideBAO</vt:lpstr>
      <vt:lpstr>Équation</vt:lpstr>
      <vt:lpstr>PAON2 next</vt:lpstr>
      <vt:lpstr>Plan</vt:lpstr>
      <vt:lpstr>Diapositive 3</vt:lpstr>
      <vt:lpstr>Electronique: PAON2 </vt:lpstr>
      <vt:lpstr>Electronique: BdT @ LAL</vt:lpstr>
      <vt:lpstr>Electronique: BdT @ LAL</vt:lpstr>
      <vt:lpstr>Req, noise, Tsys…</vt:lpstr>
      <vt:lpstr>Req, noise, Tsys…</vt:lpstr>
      <vt:lpstr>Bilan &amp; « what else »</vt:lpstr>
      <vt:lpstr>Qq points de comparaison</vt:lpstr>
      <vt:lpstr>Back-up</vt:lpstr>
      <vt:lpstr>Mon point de vue</vt:lpstr>
      <vt:lpstr>Req, noise, Tsys…</vt:lpstr>
      <vt:lpstr>Chasse aux radars…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PAON2 next</dc:title>
  <dc:creator>J.E CAMPAGNE</dc:creator>
  <cp:lastModifiedBy>J.E CAMPAGNE</cp:lastModifiedBy>
  <cp:revision>66</cp:revision>
  <dcterms:created xsi:type="dcterms:W3CDTF">2013-02-19T12:43:05Z</dcterms:created>
  <dcterms:modified xsi:type="dcterms:W3CDTF">2013-02-21T14:06:00Z</dcterms:modified>
</cp:coreProperties>
</file>