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1" r:id="rId9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23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C2D4217-C053-41C7-BE5A-988BB549D6E0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2713825E-79F3-4F1F-9C67-685506CBCEE5}" type="datetimeFigureOut">
              <a:rPr lang="en-US" smtClean="0"/>
              <a:pPr/>
              <a:t>1/5/2012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3825E-79F3-4F1F-9C67-685506CBCEE5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D4217-C053-41C7-BE5A-988BB549D6E0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3825E-79F3-4F1F-9C67-685506CBCEE5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D4217-C053-41C7-BE5A-988BB549D6E0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713825E-79F3-4F1F-9C67-685506CBCEE5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C2D4217-C053-41C7-BE5A-988BB549D6E0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3825E-79F3-4F1F-9C67-685506CBCEE5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D4217-C053-41C7-BE5A-988BB549D6E0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3825E-79F3-4F1F-9C67-685506CBCEE5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D4217-C053-41C7-BE5A-988BB549D6E0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3825E-79F3-4F1F-9C67-685506CBCEE5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D4217-C053-41C7-BE5A-988BB549D6E0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3825E-79F3-4F1F-9C67-685506CBCEE5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D4217-C053-41C7-BE5A-988BB549D6E0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3825E-79F3-4F1F-9C67-685506CBCEE5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D4217-C053-41C7-BE5A-988BB549D6E0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3825E-79F3-4F1F-9C67-685506CBCEE5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D4217-C053-41C7-BE5A-988BB549D6E0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3825E-79F3-4F1F-9C67-685506CBCEE5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D4217-C053-41C7-BE5A-988BB549D6E0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13825E-79F3-4F1F-9C67-685506CBCEE5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D4217-C053-41C7-BE5A-988BB549D6E0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2713825E-79F3-4F1F-9C67-685506CBCEE5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BC2D4217-C053-41C7-BE5A-988BB549D6E0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NGC4383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J.E </a:t>
            </a:r>
            <a:r>
              <a:rPr lang="en-US" dirty="0" err="1" smtClean="0"/>
              <a:t>Campagne</a:t>
            </a:r>
            <a:endParaRPr lang="en-US" dirty="0" smtClean="0"/>
          </a:p>
          <a:p>
            <a:r>
              <a:rPr lang="en-US" dirty="0" smtClean="0"/>
              <a:t>14</a:t>
            </a:r>
          </a:p>
          <a:p>
            <a:r>
              <a:rPr lang="en-US" dirty="0" smtClean="0"/>
              <a:t> Nov. 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Date 2011-10-22</a:t>
            </a:r>
          </a:p>
          <a:p>
            <a:r>
              <a:rPr lang="en-US" dirty="0" smtClean="0"/>
              <a:t>Cycles 1-15 foreseen but 12-15 only !</a:t>
            </a:r>
          </a:p>
          <a:p>
            <a:r>
              <a:rPr lang="en-US" dirty="0" smtClean="0"/>
              <a:t>SCA156855.171</a:t>
            </a:r>
          </a:p>
          <a:p>
            <a:r>
              <a:rPr lang="en-US" dirty="0" smtClean="0"/>
              <a:t>Std BAO DAQ</a:t>
            </a:r>
          </a:p>
          <a:p>
            <a:r>
              <a:rPr lang="en-US" dirty="0" smtClean="0"/>
              <a:t>Analysis Std: median filter on </a:t>
            </a:r>
            <a:r>
              <a:rPr lang="en-US" dirty="0" err="1" smtClean="0"/>
              <a:t>paquets</a:t>
            </a:r>
            <a:r>
              <a:rPr lang="en-US" dirty="0" smtClean="0"/>
              <a:t> only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Gains cycle #13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5033937" cy="502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868144" y="2420888"/>
            <a:ext cx="27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Gains different shape as I was expecting. But confirmed by Ana that they have changed since 7</a:t>
            </a:r>
            <a:r>
              <a:rPr lang="en-US" baseline="30000" dirty="0" smtClean="0"/>
              <a:t>th</a:t>
            </a:r>
            <a:r>
              <a:rPr lang="en-US" dirty="0" smtClean="0"/>
              <a:t> July…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8640"/>
            <a:ext cx="6591300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052736"/>
            <a:ext cx="1787673" cy="1774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Connecteur droit avec flèche 4"/>
          <p:cNvCxnSpPr>
            <a:stCxn id="2051" idx="3"/>
          </p:cNvCxnSpPr>
          <p:nvPr/>
        </p:nvCxnSpPr>
        <p:spPr>
          <a:xfrm>
            <a:off x="4487465" y="1940000"/>
            <a:ext cx="156543" cy="33687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3851920" y="1556792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RFI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2564904"/>
            <a:ext cx="86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HI-line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5292080" y="2852936"/>
            <a:ext cx="144016" cy="288032"/>
          </a:xfrm>
          <a:prstGeom prst="straightConnector1">
            <a:avLst/>
          </a:prstGeom>
          <a:ln w="28575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932040" y="764704"/>
            <a:ext cx="1765676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Zoom of HI line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9512" y="188640"/>
            <a:ext cx="1940211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Continuum &amp; line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95936" y="6381328"/>
            <a:ext cx="4824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400" dirty="0" smtClean="0"/>
              <a:t>1420.20/(1+0.0057) = 1412.15 MHz = 1700 km/s    OK</a:t>
            </a:r>
            <a:endParaRPr lang="en-US" sz="1400" dirty="0"/>
          </a:p>
        </p:txBody>
      </p:sp>
      <p:grpSp>
        <p:nvGrpSpPr>
          <p:cNvPr id="47" name="Groupe 46"/>
          <p:cNvGrpSpPr/>
          <p:nvPr/>
        </p:nvGrpSpPr>
        <p:grpSpPr>
          <a:xfrm>
            <a:off x="251520" y="3284984"/>
            <a:ext cx="3275856" cy="3304259"/>
            <a:chOff x="251520" y="3068960"/>
            <a:chExt cx="3275856" cy="330425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520" y="3068960"/>
              <a:ext cx="3275856" cy="3304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ZoneTexte 15"/>
            <p:cNvSpPr txBox="1"/>
            <p:nvPr/>
          </p:nvSpPr>
          <p:spPr>
            <a:xfrm>
              <a:off x="1331640" y="3717032"/>
              <a:ext cx="1426994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</a:rPr>
                <a:t>Ch 0 = Ch 1</a:t>
              </a:r>
              <a:endParaRPr lang="en-US" dirty="0">
                <a:solidFill>
                  <a:schemeClr val="bg2"/>
                </a:solidFill>
              </a:endParaRPr>
            </a:p>
          </p:txBody>
        </p:sp>
      </p:grpSp>
      <p:sp>
        <p:nvSpPr>
          <p:cNvPr id="22" name="ZoneTexte 21"/>
          <p:cNvSpPr txBox="1"/>
          <p:nvPr/>
        </p:nvSpPr>
        <p:spPr>
          <a:xfrm>
            <a:off x="395536" y="1124744"/>
            <a:ext cx="367240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Continuum: ~ 44.3 ± 4.1 </a:t>
            </a:r>
            <a:r>
              <a:rPr lang="en-US" dirty="0" err="1" smtClean="0"/>
              <a:t>mJy</a:t>
            </a:r>
            <a:endParaRPr lang="en-US" dirty="0" smtClean="0"/>
          </a:p>
          <a:p>
            <a:r>
              <a:rPr lang="en-US" dirty="0" smtClean="0"/>
              <a:t>HI Line: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width ~213km/s ~1MHz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int. 48.4 ± 5.1 </a:t>
            </a:r>
            <a:r>
              <a:rPr lang="en-US" dirty="0" err="1" smtClean="0"/>
              <a:t>Jy</a:t>
            </a:r>
            <a:r>
              <a:rPr lang="en-US" dirty="0" smtClean="0"/>
              <a:t> km/s ~230mJy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659654"/>
            <a:ext cx="4510831" cy="457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5364088" y="2348880"/>
            <a:ext cx="2234907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Mean of Ch0 &amp; Ch 1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2" name="Connecteur droit avec flèche 41"/>
          <p:cNvCxnSpPr/>
          <p:nvPr/>
        </p:nvCxnSpPr>
        <p:spPr>
          <a:xfrm>
            <a:off x="6120000" y="3933056"/>
            <a:ext cx="36004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/>
          <p:nvPr/>
        </p:nvCxnSpPr>
        <p:spPr>
          <a:xfrm>
            <a:off x="6624000" y="3933056"/>
            <a:ext cx="360040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5508104" y="3501008"/>
            <a:ext cx="747320" cy="369332"/>
          </a:xfrm>
          <a:prstGeom prst="rect">
            <a:avLst/>
          </a:prstGeom>
          <a:solidFill>
            <a:schemeClr val="tx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1MHz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95536" y="2402304"/>
            <a:ext cx="36724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smtClean="0"/>
              <a:t>A. Chung et al, VLA IMAGING OF VIRGO SPIRALS IN ATOMIC GAS (VIVA). I., The Astronomical Journal, 138:1741–1816, 2009 December</a:t>
            </a:r>
          </a:p>
          <a:p>
            <a:r>
              <a:rPr lang="en-US" sz="1050" dirty="0" smtClean="0"/>
              <a:t>THE ATLAS AND THE Hi PROPERTIES</a:t>
            </a:r>
            <a:endParaRPr lang="en-US" sz="10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251520" y="1700808"/>
            <a:ext cx="8568952" cy="5040560"/>
          </a:xfrm>
          <a:prstGeom prst="roundRect">
            <a:avLst>
              <a:gd name="adj" fmla="val 8586"/>
            </a:avLst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hypothesis: takes the HI line intensity for calibration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7544" y="1772816"/>
            <a:ext cx="413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Integral in the range [1412-1413] MHz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32856"/>
            <a:ext cx="70866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683568" y="386104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Then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789040"/>
            <a:ext cx="28194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611560" y="4427820"/>
            <a:ext cx="8028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So, the fluctuations of the baseline [1390-1410]MHz of the mean polar give  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869160"/>
            <a:ext cx="434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975945" y="4593902"/>
            <a:ext cx="3052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Better</a:t>
            </a:r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28917" y="5517232"/>
            <a:ext cx="6909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But then the “0” is not “0” in the ON-OFF plot of the mean polar…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5877272"/>
            <a:ext cx="61055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683568" y="6309320"/>
            <a:ext cx="5659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x=+2.1 10</a:t>
            </a:r>
            <a:r>
              <a:rPr lang="en-US" baseline="30000" dirty="0" smtClean="0"/>
              <a:t>-3</a:t>
            </a:r>
            <a:r>
              <a:rPr lang="en-US" dirty="0" smtClean="0"/>
              <a:t> au or +29.4mJy (continuum confusion ?)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899592" y="692696"/>
            <a:ext cx="449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FWHM: 4’ (RA) x 22’ (DEC) @ 21cm</a:t>
            </a:r>
            <a:endParaRPr lang="en-US" dirty="0"/>
          </a:p>
        </p:txBody>
      </p:sp>
      <p:sp>
        <p:nvSpPr>
          <p:cNvPr id="24" name="ZoneTexte 23"/>
          <p:cNvSpPr txBox="1"/>
          <p:nvPr/>
        </p:nvSpPr>
        <p:spPr>
          <a:xfrm>
            <a:off x="2411760" y="6309320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r>
              <a:rPr lang="en-US" dirty="0" smtClean="0"/>
              <a:t>x FWHM</a:t>
            </a:r>
            <a:endParaRPr lang="en-US" dirty="0"/>
          </a:p>
        </p:txBody>
      </p:sp>
      <p:grpSp>
        <p:nvGrpSpPr>
          <p:cNvPr id="25" name="Groupe 24"/>
          <p:cNvGrpSpPr/>
          <p:nvPr/>
        </p:nvGrpSpPr>
        <p:grpSpPr>
          <a:xfrm>
            <a:off x="107504" y="1340768"/>
            <a:ext cx="8208912" cy="4968552"/>
            <a:chOff x="107504" y="1340768"/>
            <a:chExt cx="8208912" cy="4968552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1340768"/>
              <a:ext cx="7430284" cy="4649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Connecteur droit 4"/>
            <p:cNvCxnSpPr/>
            <p:nvPr/>
          </p:nvCxnSpPr>
          <p:spPr>
            <a:xfrm>
              <a:off x="107504" y="3744000"/>
              <a:ext cx="820891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1187624" y="2492896"/>
              <a:ext cx="6768752" cy="252028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886072" y="2060848"/>
              <a:ext cx="504056" cy="338437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283968" y="2060848"/>
              <a:ext cx="504056" cy="338437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4211960" y="1772816"/>
              <a:ext cx="588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</a:rPr>
                <a:t>OFF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5796136" y="1772816"/>
              <a:ext cx="502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</a:rPr>
                <a:t>ON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12" name="Ellipse 11"/>
            <p:cNvSpPr>
              <a:spLocks noChangeAspect="1"/>
            </p:cNvSpPr>
            <p:nvPr/>
          </p:nvSpPr>
          <p:spPr>
            <a:xfrm>
              <a:off x="4283968" y="2492896"/>
              <a:ext cx="504056" cy="252028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Connecteur droit avec flèche 22"/>
            <p:cNvCxnSpPr/>
            <p:nvPr/>
          </p:nvCxnSpPr>
          <p:spPr>
            <a:xfrm flipH="1">
              <a:off x="2915816" y="4725144"/>
              <a:ext cx="1296144" cy="1584176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llipse 21"/>
            <p:cNvSpPr>
              <a:spLocks noChangeAspect="1"/>
            </p:cNvSpPr>
            <p:nvPr/>
          </p:nvSpPr>
          <p:spPr>
            <a:xfrm>
              <a:off x="5886072" y="2492896"/>
              <a:ext cx="504056" cy="252028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/>
          <p:cNvGrpSpPr/>
          <p:nvPr/>
        </p:nvGrpSpPr>
        <p:grpSpPr>
          <a:xfrm>
            <a:off x="179512" y="620688"/>
            <a:ext cx="9108689" cy="4752528"/>
            <a:chOff x="179512" y="116632"/>
            <a:chExt cx="9108689" cy="4752528"/>
          </a:xfrm>
        </p:grpSpPr>
        <p:sp>
          <p:nvSpPr>
            <p:cNvPr id="15" name="Rectangle à coins arrondis 14"/>
            <p:cNvSpPr/>
            <p:nvPr/>
          </p:nvSpPr>
          <p:spPr>
            <a:xfrm>
              <a:off x="179512" y="116632"/>
              <a:ext cx="8856984" cy="4752528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323528" y="768127"/>
              <a:ext cx="81340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Baseline [1390-1410]MHz = 5.3 10</a:t>
              </a:r>
              <a:r>
                <a:rPr lang="en-US" baseline="30000" dirty="0" smtClean="0"/>
                <a:t>-3</a:t>
              </a:r>
              <a:r>
                <a:rPr lang="en-US" dirty="0" smtClean="0"/>
                <a:t> [</a:t>
              </a:r>
              <a:r>
                <a:rPr lang="en-US" dirty="0" err="1" smtClean="0"/>
                <a:t>a.u</a:t>
              </a:r>
              <a:r>
                <a:rPr lang="en-US" dirty="0" smtClean="0"/>
                <a:t>] and if one uses the Continuum level</a:t>
              </a:r>
              <a:endParaRPr lang="en-US" baseline="30000" dirty="0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15816" y="1272183"/>
              <a:ext cx="33147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1560" y="2204864"/>
              <a:ext cx="2066925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ZoneTexte 9"/>
            <p:cNvSpPr txBox="1"/>
            <p:nvPr/>
          </p:nvSpPr>
          <p:spPr>
            <a:xfrm>
              <a:off x="2843808" y="2276872"/>
              <a:ext cx="644439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= 447 10</a:t>
              </a:r>
              <a:r>
                <a:rPr lang="en-US" baseline="30000" dirty="0" smtClean="0"/>
                <a:t>-3</a:t>
              </a:r>
              <a:r>
                <a:rPr lang="en-US" dirty="0" smtClean="0"/>
                <a:t> [</a:t>
              </a:r>
              <a:r>
                <a:rPr lang="en-US" dirty="0" err="1" smtClean="0"/>
                <a:t>a.u</a:t>
              </a:r>
              <a:r>
                <a:rPr lang="en-US" dirty="0" smtClean="0"/>
                <a:t>] * 8.4 [</a:t>
              </a:r>
              <a:r>
                <a:rPr lang="en-US" dirty="0" err="1" smtClean="0"/>
                <a:t>Jy</a:t>
              </a:r>
              <a:r>
                <a:rPr lang="en-US" dirty="0" smtClean="0"/>
                <a:t>/</a:t>
              </a:r>
              <a:r>
                <a:rPr lang="en-US" dirty="0" err="1" smtClean="0"/>
                <a:t>a.u</a:t>
              </a:r>
              <a:r>
                <a:rPr lang="en-US" dirty="0" smtClean="0"/>
                <a:t>] * 30 [kHz] * 213[km/s /MHz]</a:t>
              </a:r>
            </a:p>
            <a:p>
              <a:r>
                <a:rPr lang="en-US" dirty="0" smtClean="0"/>
                <a:t>= 24 [Jy.km/s]</a:t>
              </a:r>
              <a:endParaRPr lang="en-US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323528" y="404664"/>
              <a:ext cx="31883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Take the mean of Ch0 &amp; Ch 1</a:t>
              </a:r>
              <a:endParaRPr lang="en-US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467544" y="1772816"/>
              <a:ext cx="4136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Integral in the range [1412-1413] MHz</a:t>
              </a:r>
              <a:endParaRPr lang="en-US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611560" y="3068960"/>
              <a:ext cx="45329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Continuum contribution </a:t>
              </a:r>
            </a:p>
            <a:p>
              <a:r>
                <a:rPr lang="en-US" dirty="0" smtClean="0"/>
                <a:t>= 44.3 [</a:t>
              </a:r>
              <a:r>
                <a:rPr lang="en-US" dirty="0" err="1" smtClean="0"/>
                <a:t>mJy</a:t>
              </a:r>
              <a:r>
                <a:rPr lang="en-US" dirty="0" smtClean="0"/>
                <a:t>] * 1 [MHz] * 213 [km/s/MHz]</a:t>
              </a:r>
            </a:p>
            <a:p>
              <a:r>
                <a:rPr lang="en-US" dirty="0" smtClean="0"/>
                <a:t>= 9.5 Jy.km/s</a:t>
              </a:r>
              <a:endParaRPr lang="en-US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827584" y="4221088"/>
              <a:ext cx="4521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Total HI-Line : 2 * (24-9.5) = 29 [Jy.km/s]</a:t>
              </a:r>
              <a:endParaRPr lang="en-US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5724128" y="4077072"/>
            <a:ext cx="1789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Pb!!!</a:t>
            </a:r>
            <a:endParaRPr lang="fr-FR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1270</TotalTime>
  <Words>319</Words>
  <Application>Microsoft Office PowerPoint</Application>
  <PresentationFormat>Affichage à l'écran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SlideBAO</vt:lpstr>
      <vt:lpstr>NGC4383</vt:lpstr>
      <vt:lpstr>Data</vt:lpstr>
      <vt:lpstr>Gains cycle #13</vt:lpstr>
      <vt:lpstr>Diapositive 4</vt:lpstr>
      <vt:lpstr>Diapositive 5</vt:lpstr>
      <vt:lpstr>Other hypothesis: takes the HI line intensity for calibration</vt:lpstr>
      <vt:lpstr>Diapositive 7</vt:lpstr>
      <vt:lpstr>Diapositive 8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NGC4383</dc:title>
  <dc:creator>J.E CAMPAGNE</dc:creator>
  <cp:lastModifiedBy>J.E CAMPAGNE</cp:lastModifiedBy>
  <cp:revision>97</cp:revision>
  <dcterms:created xsi:type="dcterms:W3CDTF">2011-11-10T08:49:33Z</dcterms:created>
  <dcterms:modified xsi:type="dcterms:W3CDTF">2012-01-05T14:08:52Z</dcterms:modified>
</cp:coreProperties>
</file>