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63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17/04/2012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17/04/2012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17/04/2012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17/04/2012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17/04/2012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17/04/2012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17/04/2012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17/04/2012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17/04/2012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17/04/2012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17/04/2012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17/04/2012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72DC0A85-8A57-4004-907B-0142A5F85294}" type="datetimeFigureOut">
              <a:rPr lang="fr-FR" smtClean="0"/>
              <a:pPr/>
              <a:t>17/04/2012</a:t>
            </a:fld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fr-FR" dirty="0" smtClean="0"/>
              <a:t>PAON-2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fr-FR" dirty="0" smtClean="0"/>
              <a:t>J.E Campagne</a:t>
            </a:r>
          </a:p>
          <a:p>
            <a:r>
              <a:rPr lang="fr-FR" dirty="0" smtClean="0"/>
              <a:t>LAL 16/04/2012</a:t>
            </a:r>
            <a:endParaRPr lang="fr-FR" dirty="0"/>
          </a:p>
        </p:txBody>
      </p:sp>
      <p:pic>
        <p:nvPicPr>
          <p:cNvPr id="4" name="Picture 4" descr="http://s2.e-monsite.com/2009/12/31/12/paon_ble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980728"/>
            <a:ext cx="1835696" cy="13260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37126"/>
            <a:ext cx="3680048" cy="476250"/>
          </a:xfrm>
        </p:spPr>
        <p:txBody>
          <a:bodyPr/>
          <a:lstStyle/>
          <a:p>
            <a:pPr>
              <a:defRPr/>
            </a:pPr>
            <a:r>
              <a:rPr lang="fr-FR" dirty="0"/>
              <a:t>J.E </a:t>
            </a:r>
            <a:r>
              <a:rPr lang="fr-FR" dirty="0" smtClean="0"/>
              <a:t>Campagne mini CS  </a:t>
            </a:r>
            <a:r>
              <a:rPr lang="fr-FR" dirty="0"/>
              <a:t>LAL 15 Mars 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553200" y="6337126"/>
            <a:ext cx="2133600" cy="476250"/>
          </a:xfrm>
        </p:spPr>
        <p:txBody>
          <a:bodyPr/>
          <a:lstStyle/>
          <a:p>
            <a:pPr>
              <a:defRPr/>
            </a:pPr>
            <a:fld id="{BC40305B-4496-43BC-98E5-82E2954EDA15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9" name="Rectangle à coins arrondis 48"/>
          <p:cNvSpPr/>
          <p:nvPr/>
        </p:nvSpPr>
        <p:spPr>
          <a:xfrm>
            <a:off x="611188" y="620688"/>
            <a:ext cx="7705725" cy="412115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grpSp>
        <p:nvGrpSpPr>
          <p:cNvPr id="2" name="Groupe 47"/>
          <p:cNvGrpSpPr>
            <a:grpSpLocks/>
          </p:cNvGrpSpPr>
          <p:nvPr/>
        </p:nvGrpSpPr>
        <p:grpSpPr bwMode="auto">
          <a:xfrm>
            <a:off x="684213" y="836588"/>
            <a:ext cx="7343775" cy="1817687"/>
            <a:chOff x="107504" y="1700808"/>
            <a:chExt cx="7344816" cy="1817822"/>
          </a:xfrm>
        </p:grpSpPr>
        <p:cxnSp>
          <p:nvCxnSpPr>
            <p:cNvPr id="7" name="Connecteur droit 6"/>
            <p:cNvCxnSpPr/>
            <p:nvPr/>
          </p:nvCxnSpPr>
          <p:spPr>
            <a:xfrm>
              <a:off x="178951" y="2708945"/>
              <a:ext cx="7273369" cy="0"/>
            </a:xfrm>
            <a:prstGeom prst="line">
              <a:avLst/>
            </a:prstGeom>
            <a:ln w="381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/>
            <p:cNvCxnSpPr/>
            <p:nvPr/>
          </p:nvCxnSpPr>
          <p:spPr>
            <a:xfrm>
              <a:off x="323435" y="2654966"/>
              <a:ext cx="0" cy="215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/>
            <p:cNvCxnSpPr/>
            <p:nvPr/>
          </p:nvCxnSpPr>
          <p:spPr>
            <a:xfrm>
              <a:off x="1692054" y="2637503"/>
              <a:ext cx="0" cy="215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/>
            <p:nvPr/>
          </p:nvCxnSpPr>
          <p:spPr>
            <a:xfrm>
              <a:off x="3011453" y="2637503"/>
              <a:ext cx="0" cy="215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>
              <a:off x="4307036" y="2637503"/>
              <a:ext cx="0" cy="215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>
              <a:off x="5531173" y="2637503"/>
              <a:ext cx="0" cy="215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/>
            <p:nvPr/>
          </p:nvCxnSpPr>
          <p:spPr>
            <a:xfrm>
              <a:off x="6828344" y="2637503"/>
              <a:ext cx="0" cy="215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816" name="ZoneTexte 22"/>
            <p:cNvSpPr txBox="1">
              <a:spLocks noChangeArrowheads="1"/>
            </p:cNvSpPr>
            <p:nvPr/>
          </p:nvSpPr>
          <p:spPr bwMode="auto">
            <a:xfrm>
              <a:off x="107504" y="2852936"/>
              <a:ext cx="43794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>
                  <a:latin typeface="Tahoma" pitchFamily="34" charset="0"/>
                </a:rPr>
                <a:t>07</a:t>
              </a:r>
            </a:p>
          </p:txBody>
        </p:sp>
        <p:sp>
          <p:nvSpPr>
            <p:cNvPr id="33817" name="ZoneTexte 23"/>
            <p:cNvSpPr txBox="1">
              <a:spLocks noChangeArrowheads="1"/>
            </p:cNvSpPr>
            <p:nvPr/>
          </p:nvSpPr>
          <p:spPr bwMode="auto">
            <a:xfrm>
              <a:off x="1475656" y="2852936"/>
              <a:ext cx="43794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>
                  <a:latin typeface="Tahoma" pitchFamily="34" charset="0"/>
                </a:rPr>
                <a:t>08</a:t>
              </a:r>
            </a:p>
          </p:txBody>
        </p:sp>
        <p:sp>
          <p:nvSpPr>
            <p:cNvPr id="33818" name="ZoneTexte 24"/>
            <p:cNvSpPr txBox="1">
              <a:spLocks noChangeArrowheads="1"/>
            </p:cNvSpPr>
            <p:nvPr/>
          </p:nvSpPr>
          <p:spPr bwMode="auto">
            <a:xfrm>
              <a:off x="2789476" y="2852936"/>
              <a:ext cx="43794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>
                  <a:latin typeface="Tahoma" pitchFamily="34" charset="0"/>
                </a:rPr>
                <a:t>09</a:t>
              </a:r>
            </a:p>
          </p:txBody>
        </p:sp>
        <p:sp>
          <p:nvSpPr>
            <p:cNvPr id="33819" name="ZoneTexte 25"/>
            <p:cNvSpPr txBox="1">
              <a:spLocks noChangeArrowheads="1"/>
            </p:cNvSpPr>
            <p:nvPr/>
          </p:nvSpPr>
          <p:spPr bwMode="auto">
            <a:xfrm>
              <a:off x="4079728" y="2852936"/>
              <a:ext cx="43794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>
                  <a:latin typeface="Tahoma" pitchFamily="34" charset="0"/>
                </a:rPr>
                <a:t>10</a:t>
              </a:r>
            </a:p>
          </p:txBody>
        </p:sp>
        <p:sp>
          <p:nvSpPr>
            <p:cNvPr id="33820" name="ZoneTexte 26"/>
            <p:cNvSpPr txBox="1">
              <a:spLocks noChangeArrowheads="1"/>
            </p:cNvSpPr>
            <p:nvPr/>
          </p:nvSpPr>
          <p:spPr bwMode="auto">
            <a:xfrm>
              <a:off x="5297972" y="2852936"/>
              <a:ext cx="43794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>
                  <a:latin typeface="Tahoma" pitchFamily="34" charset="0"/>
                </a:rPr>
                <a:t>11</a:t>
              </a:r>
            </a:p>
          </p:txBody>
        </p:sp>
        <p:sp>
          <p:nvSpPr>
            <p:cNvPr id="33821" name="ZoneTexte 27"/>
            <p:cNvSpPr txBox="1">
              <a:spLocks noChangeArrowheads="1"/>
            </p:cNvSpPr>
            <p:nvPr/>
          </p:nvSpPr>
          <p:spPr bwMode="auto">
            <a:xfrm>
              <a:off x="6588224" y="2852936"/>
              <a:ext cx="43794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>
                  <a:latin typeface="Tahoma" pitchFamily="34" charset="0"/>
                </a:rPr>
                <a:t>12</a:t>
              </a: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323435" y="2061197"/>
              <a:ext cx="1800480" cy="576306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B0F0"/>
              </a:solidFill>
            </a:ln>
          </p:spPr>
          <p:txBody>
            <a:bodyPr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50" dirty="0">
                  <a:latin typeface="+mn-lt"/>
                  <a:cs typeface="+mn-cs"/>
                </a:rPr>
                <a:t>conception/réalisation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50" dirty="0">
                  <a:latin typeface="+mn-lt"/>
                  <a:cs typeface="+mn-cs"/>
                </a:rPr>
                <a:t>Électronique </a:t>
              </a:r>
              <a:r>
                <a:rPr lang="fr-FR" sz="1050" dirty="0" err="1">
                  <a:latin typeface="+mn-lt"/>
                  <a:cs typeface="+mn-cs"/>
                </a:rPr>
                <a:t>BAOradio</a:t>
              </a:r>
              <a:r>
                <a:rPr lang="fr-FR" sz="1050" dirty="0">
                  <a:latin typeface="+mn-lt"/>
                  <a:cs typeface="+mn-cs"/>
                </a:rPr>
                <a:t> (LAL/</a:t>
              </a:r>
              <a:r>
                <a:rPr lang="fr-FR" sz="1050" dirty="0" err="1">
                  <a:latin typeface="+mn-lt"/>
                  <a:cs typeface="+mn-cs"/>
                </a:rPr>
                <a:t>Irfu</a:t>
              </a:r>
              <a:r>
                <a:rPr lang="fr-FR" sz="1050" dirty="0">
                  <a:latin typeface="+mn-lt"/>
                  <a:cs typeface="+mn-cs"/>
                </a:rPr>
                <a:t>)</a:t>
              </a:r>
            </a:p>
          </p:txBody>
        </p:sp>
        <p:sp>
          <p:nvSpPr>
            <p:cNvPr id="33823" name="ZoneTexte 31"/>
            <p:cNvSpPr txBox="1">
              <a:spLocks noChangeArrowheads="1"/>
            </p:cNvSpPr>
            <p:nvPr/>
          </p:nvSpPr>
          <p:spPr bwMode="auto">
            <a:xfrm rot="-5400000">
              <a:off x="1960194" y="2970885"/>
              <a:ext cx="64152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100">
                  <a:latin typeface="Tahoma" pitchFamily="34" charset="0"/>
                </a:rPr>
                <a:t>Nancay</a:t>
              </a:r>
            </a:p>
          </p:txBody>
        </p:sp>
        <p:sp>
          <p:nvSpPr>
            <p:cNvPr id="33824" name="ZoneTexte 32"/>
            <p:cNvSpPr txBox="1">
              <a:spLocks noChangeArrowheads="1"/>
            </p:cNvSpPr>
            <p:nvPr/>
          </p:nvSpPr>
          <p:spPr bwMode="auto">
            <a:xfrm rot="-5400000">
              <a:off x="3109818" y="3018974"/>
              <a:ext cx="73770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100">
                  <a:latin typeface="Tahoma" pitchFamily="34" charset="0"/>
                </a:rPr>
                <a:t>Pittsburg</a:t>
              </a:r>
            </a:p>
          </p:txBody>
        </p:sp>
        <p:sp>
          <p:nvSpPr>
            <p:cNvPr id="33825" name="ZoneTexte 33"/>
            <p:cNvSpPr txBox="1">
              <a:spLocks noChangeArrowheads="1"/>
            </p:cNvSpPr>
            <p:nvPr/>
          </p:nvSpPr>
          <p:spPr bwMode="auto">
            <a:xfrm rot="-5400000">
              <a:off x="3685882" y="3018974"/>
              <a:ext cx="73770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100">
                  <a:latin typeface="Tahoma" pitchFamily="34" charset="0"/>
                </a:rPr>
                <a:t>Pittsburg</a:t>
              </a:r>
            </a:p>
          </p:txBody>
        </p:sp>
        <p:sp>
          <p:nvSpPr>
            <p:cNvPr id="33826" name="ZoneTexte 34"/>
            <p:cNvSpPr txBox="1">
              <a:spLocks noChangeArrowheads="1"/>
            </p:cNvSpPr>
            <p:nvPr/>
          </p:nvSpPr>
          <p:spPr bwMode="auto">
            <a:xfrm rot="-5400000">
              <a:off x="4624490" y="2970884"/>
              <a:ext cx="64152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100">
                  <a:latin typeface="Tahoma" pitchFamily="34" charset="0"/>
                </a:rPr>
                <a:t>Nancay</a:t>
              </a:r>
            </a:p>
          </p:txBody>
        </p:sp>
        <p:sp>
          <p:nvSpPr>
            <p:cNvPr id="33827" name="ZoneTexte 35"/>
            <p:cNvSpPr txBox="1">
              <a:spLocks noChangeArrowheads="1"/>
            </p:cNvSpPr>
            <p:nvPr/>
          </p:nvSpPr>
          <p:spPr bwMode="auto">
            <a:xfrm rot="-5400000">
              <a:off x="4864432" y="3001352"/>
              <a:ext cx="73770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100">
                  <a:latin typeface="Tahoma" pitchFamily="34" charset="0"/>
                </a:rPr>
                <a:t>Pittsburg</a:t>
              </a:r>
            </a:p>
          </p:txBody>
        </p:sp>
        <p:cxnSp>
          <p:nvCxnSpPr>
            <p:cNvPr id="38" name="Connecteur droit 37"/>
            <p:cNvCxnSpPr/>
            <p:nvPr/>
          </p:nvCxnSpPr>
          <p:spPr>
            <a:xfrm>
              <a:off x="2339845" y="2637503"/>
              <a:ext cx="0" cy="215916"/>
            </a:xfrm>
            <a:prstGeom prst="line">
              <a:avLst/>
            </a:prstGeom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/>
            <p:cNvCxnSpPr/>
            <p:nvPr/>
          </p:nvCxnSpPr>
          <p:spPr>
            <a:xfrm>
              <a:off x="3492534" y="2637503"/>
              <a:ext cx="0" cy="215916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/>
            <p:nvPr/>
          </p:nvCxnSpPr>
          <p:spPr>
            <a:xfrm>
              <a:off x="4067290" y="2637503"/>
              <a:ext cx="0" cy="215916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/>
            <p:cNvCxnSpPr/>
            <p:nvPr/>
          </p:nvCxnSpPr>
          <p:spPr>
            <a:xfrm>
              <a:off x="4932600" y="2637503"/>
              <a:ext cx="0" cy="215916"/>
            </a:xfrm>
            <a:prstGeom prst="line">
              <a:avLst/>
            </a:prstGeom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/>
            <p:nvPr/>
          </p:nvCxnSpPr>
          <p:spPr>
            <a:xfrm>
              <a:off x="5291426" y="2637503"/>
              <a:ext cx="0" cy="215916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/>
            <p:cNvSpPr/>
            <p:nvPr/>
          </p:nvSpPr>
          <p:spPr>
            <a:xfrm>
              <a:off x="5364461" y="2708945"/>
              <a:ext cx="1655998" cy="21591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33834" name="ZoneTexte 44"/>
            <p:cNvSpPr txBox="1">
              <a:spLocks noChangeArrowheads="1"/>
            </p:cNvSpPr>
            <p:nvPr/>
          </p:nvSpPr>
          <p:spPr bwMode="auto">
            <a:xfrm>
              <a:off x="5508104" y="2663334"/>
              <a:ext cx="123303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100">
                  <a:solidFill>
                    <a:schemeClr val="bg2"/>
                  </a:solidFill>
                  <a:latin typeface="Tahoma" pitchFamily="34" charset="0"/>
                </a:rPr>
                <a:t>HI-Clust. Nançay</a:t>
              </a:r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5364461" y="1700808"/>
              <a:ext cx="1584550" cy="923994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B0F0"/>
              </a:solidFill>
            </a:ln>
          </p:spPr>
          <p:txBody>
            <a:bodyPr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50" dirty="0">
                  <a:latin typeface="+mn-lt"/>
                  <a:cs typeface="+mn-cs"/>
                </a:rPr>
                <a:t>étude/réalisation monture et pieds</a:t>
              </a:r>
            </a:p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50" dirty="0">
                  <a:latin typeface="+mn-lt"/>
                  <a:cs typeface="+mn-cs"/>
                </a:rPr>
                <a:t>ctrl-cmd </a:t>
              </a:r>
              <a:r>
                <a:rPr lang="fr-FR" sz="1100" dirty="0">
                  <a:latin typeface="+mn-lt"/>
                  <a:cs typeface="+mn-cs"/>
                </a:rPr>
                <a:t> </a:t>
              </a:r>
              <a:r>
                <a:rPr lang="fr-FR" sz="1100" dirty="0" err="1">
                  <a:latin typeface="+mn-lt"/>
                  <a:cs typeface="+mn-cs"/>
                </a:rPr>
                <a:t>at</a:t>
              </a:r>
              <a:r>
                <a:rPr lang="fr-FR" sz="1100" dirty="0">
                  <a:latin typeface="+mn-lt"/>
                  <a:cs typeface="+mn-cs"/>
                </a:rPr>
                <a:t> LAL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100" dirty="0">
                  <a:latin typeface="+mn-lt"/>
                  <a:cs typeface="+mn-cs"/>
                </a:rPr>
                <a:t>Et </a:t>
              </a:r>
              <a:r>
                <a:rPr lang="fr-FR" sz="1100" dirty="0" err="1">
                  <a:latin typeface="+mn-lt"/>
                  <a:cs typeface="+mn-cs"/>
                </a:rPr>
                <a:t>réflec</a:t>
              </a:r>
              <a:r>
                <a:rPr lang="fr-FR" sz="1100" dirty="0">
                  <a:latin typeface="+mn-lt"/>
                  <a:cs typeface="+mn-cs"/>
                </a:rPr>
                <a:t>./monture  commerciaux</a:t>
              </a:r>
              <a:endParaRPr lang="fr-FR" sz="1050" dirty="0">
                <a:latin typeface="+mn-lt"/>
                <a:cs typeface="+mn-cs"/>
              </a:endParaRPr>
            </a:p>
          </p:txBody>
        </p:sp>
      </p:grpSp>
      <p:cxnSp>
        <p:nvCxnSpPr>
          <p:cNvPr id="52" name="Connecteur droit avec flèche 51"/>
          <p:cNvCxnSpPr/>
          <p:nvPr/>
        </p:nvCxnSpPr>
        <p:spPr>
          <a:xfrm>
            <a:off x="827088" y="3806800"/>
            <a:ext cx="7058025" cy="0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99" name="Rectangle 52"/>
          <p:cNvSpPr>
            <a:spLocks noChangeArrowheads="1"/>
          </p:cNvSpPr>
          <p:nvPr/>
        </p:nvSpPr>
        <p:spPr bwMode="auto">
          <a:xfrm>
            <a:off x="827088" y="3878238"/>
            <a:ext cx="438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Tahoma" pitchFamily="34" charset="0"/>
              </a:rPr>
              <a:t>12</a:t>
            </a:r>
          </a:p>
        </p:txBody>
      </p:sp>
      <p:cxnSp>
        <p:nvCxnSpPr>
          <p:cNvPr id="55" name="Connecteur droit 54"/>
          <p:cNvCxnSpPr/>
          <p:nvPr/>
        </p:nvCxnSpPr>
        <p:spPr>
          <a:xfrm>
            <a:off x="1042988" y="3662338"/>
            <a:ext cx="3175" cy="28733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/>
          <p:cNvCxnSpPr/>
          <p:nvPr/>
        </p:nvCxnSpPr>
        <p:spPr>
          <a:xfrm>
            <a:off x="4352925" y="3662338"/>
            <a:ext cx="3175" cy="2159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02" name="Rectangle 56"/>
          <p:cNvSpPr>
            <a:spLocks noChangeArrowheads="1"/>
          </p:cNvSpPr>
          <p:nvPr/>
        </p:nvSpPr>
        <p:spPr bwMode="auto">
          <a:xfrm>
            <a:off x="4133850" y="3878238"/>
            <a:ext cx="438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Tahoma" pitchFamily="34" charset="0"/>
              </a:rPr>
              <a:t>13</a:t>
            </a:r>
          </a:p>
        </p:txBody>
      </p:sp>
      <p:sp>
        <p:nvSpPr>
          <p:cNvPr id="58" name="ZoneTexte 57"/>
          <p:cNvSpPr txBox="1"/>
          <p:nvPr/>
        </p:nvSpPr>
        <p:spPr>
          <a:xfrm>
            <a:off x="2555776" y="3878238"/>
            <a:ext cx="1704313" cy="738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dirty="0">
                <a:latin typeface="+mn-lt"/>
                <a:cs typeface="+mn-cs"/>
              </a:rPr>
              <a:t>2 paraboles 3m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dirty="0">
                <a:latin typeface="+mn-lt"/>
                <a:cs typeface="+mn-cs"/>
              </a:rPr>
              <a:t>2 montures </a:t>
            </a:r>
            <a:r>
              <a:rPr lang="fr-FR" sz="1400" b="1" dirty="0" err="1">
                <a:latin typeface="+mn-lt"/>
                <a:cs typeface="+mn-cs"/>
              </a:rPr>
              <a:t>Elev</a:t>
            </a:r>
            <a:r>
              <a:rPr lang="fr-FR" sz="1400" b="1" dirty="0"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dirty="0">
                <a:latin typeface="+mn-lt"/>
                <a:cs typeface="+mn-cs"/>
              </a:rPr>
              <a:t>à Nançay</a:t>
            </a:r>
          </a:p>
        </p:txBody>
      </p:sp>
      <p:sp>
        <p:nvSpPr>
          <p:cNvPr id="59" name="ZoneTexte 58"/>
          <p:cNvSpPr txBox="1"/>
          <p:nvPr/>
        </p:nvSpPr>
        <p:spPr>
          <a:xfrm>
            <a:off x="4427538" y="3014638"/>
            <a:ext cx="2881312" cy="73818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>
                <a:solidFill>
                  <a:schemeClr val="bg2"/>
                </a:solidFill>
                <a:latin typeface="+mn-lt"/>
                <a:cs typeface="+mn-cs"/>
              </a:rPr>
              <a:t>4 paraboles </a:t>
            </a:r>
            <a:r>
              <a:rPr lang="fr-FR" sz="1400" dirty="0">
                <a:solidFill>
                  <a:schemeClr val="bg2"/>
                </a:solidFill>
                <a:latin typeface="+mn-lt"/>
                <a:cs typeface="+mn-cs"/>
                <a:sym typeface="Symbol"/>
              </a:rPr>
              <a:t></a:t>
            </a:r>
            <a:r>
              <a:rPr lang="fr-FR" sz="1400" dirty="0">
                <a:solidFill>
                  <a:schemeClr val="bg2"/>
                </a:solidFill>
                <a:latin typeface="+mn-lt"/>
                <a:cs typeface="+mn-cs"/>
              </a:rPr>
              <a:t>3m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>
                <a:solidFill>
                  <a:schemeClr val="bg2"/>
                </a:solidFill>
                <a:latin typeface="+mn-lt"/>
                <a:cs typeface="+mn-cs"/>
              </a:rPr>
              <a:t>4 montures </a:t>
            </a:r>
            <a:r>
              <a:rPr lang="fr-FR" sz="1400" dirty="0" err="1">
                <a:solidFill>
                  <a:schemeClr val="bg2"/>
                </a:solidFill>
                <a:latin typeface="+mn-lt"/>
                <a:cs typeface="+mn-cs"/>
              </a:rPr>
              <a:t>Elev</a:t>
            </a:r>
            <a:r>
              <a:rPr lang="fr-FR" sz="1400" dirty="0">
                <a:solidFill>
                  <a:schemeClr val="bg2"/>
                </a:solidFill>
                <a:latin typeface="+mn-lt"/>
                <a:cs typeface="+mn-cs"/>
              </a:rPr>
              <a:t>. + Alta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>
                <a:solidFill>
                  <a:schemeClr val="bg2"/>
                </a:solidFill>
                <a:latin typeface="+mn-lt"/>
                <a:cs typeface="+mn-cs"/>
              </a:rPr>
              <a:t>à Nançay</a:t>
            </a:r>
          </a:p>
        </p:txBody>
      </p:sp>
      <p:sp>
        <p:nvSpPr>
          <p:cNvPr id="33805" name="ZoneTexte 59"/>
          <p:cNvSpPr txBox="1">
            <a:spLocks noChangeArrowheads="1"/>
          </p:cNvSpPr>
          <p:nvPr/>
        </p:nvSpPr>
        <p:spPr bwMode="auto">
          <a:xfrm>
            <a:off x="1116013" y="3157513"/>
            <a:ext cx="31988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Tahoma" pitchFamily="34" charset="0"/>
              </a:rPr>
              <a:t>Etude/réalisation/Commande matériel</a:t>
            </a:r>
          </a:p>
          <a:p>
            <a:r>
              <a:rPr lang="fr-FR" sz="1400">
                <a:latin typeface="Tahoma" pitchFamily="34" charset="0"/>
              </a:rPr>
              <a:t>&amp; infrastructure locale</a:t>
            </a:r>
          </a:p>
        </p:txBody>
      </p:sp>
      <p:cxnSp>
        <p:nvCxnSpPr>
          <p:cNvPr id="61" name="Connecteur droit 60"/>
          <p:cNvCxnSpPr/>
          <p:nvPr/>
        </p:nvCxnSpPr>
        <p:spPr>
          <a:xfrm>
            <a:off x="7167563" y="3652813"/>
            <a:ext cx="3175" cy="2159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07" name="Rectangle 61"/>
          <p:cNvSpPr>
            <a:spLocks noChangeArrowheads="1"/>
          </p:cNvSpPr>
          <p:nvPr/>
        </p:nvSpPr>
        <p:spPr bwMode="auto">
          <a:xfrm>
            <a:off x="6948488" y="3868713"/>
            <a:ext cx="438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Tahoma" pitchFamily="34" charset="0"/>
              </a:rPr>
              <a:t>14</a:t>
            </a:r>
          </a:p>
        </p:txBody>
      </p:sp>
      <p:sp>
        <p:nvSpPr>
          <p:cNvPr id="33808" name="ZoneTexte 62"/>
          <p:cNvSpPr txBox="1">
            <a:spLocks noChangeArrowheads="1"/>
          </p:cNvSpPr>
          <p:nvPr/>
        </p:nvSpPr>
        <p:spPr bwMode="auto">
          <a:xfrm>
            <a:off x="250825" y="4729311"/>
            <a:ext cx="8281988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dirty="0">
                <a:latin typeface="Tahoma" pitchFamily="34" charset="0"/>
              </a:rPr>
              <a:t> </a:t>
            </a:r>
            <a:r>
              <a:rPr lang="fr-FR" sz="1600" dirty="0">
                <a:latin typeface="Tahoma" pitchFamily="34" charset="0"/>
              </a:rPr>
              <a:t>2012</a:t>
            </a:r>
            <a:endParaRPr lang="fr-FR" dirty="0">
              <a:latin typeface="Tahoma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fr-FR" sz="1200" dirty="0">
                <a:latin typeface="Tahoma" pitchFamily="34" charset="0"/>
              </a:rPr>
              <a:t>mesure du niveau de bruit, du bruit corrélé et du lobe d’antenne pour un réflecteur et son cornet</a:t>
            </a:r>
            <a:r>
              <a:rPr lang="fr-FR" sz="1600" dirty="0">
                <a:latin typeface="Tahoma" pitchFamily="34" charset="0"/>
              </a:rPr>
              <a:t>. </a:t>
            </a:r>
          </a:p>
          <a:p>
            <a:pPr>
              <a:buFont typeface="Wingdings" pitchFamily="2" charset="2"/>
              <a:buChar char="Ø"/>
            </a:pPr>
            <a:r>
              <a:rPr lang="fr-FR" sz="1600" dirty="0">
                <a:latin typeface="Tahoma" pitchFamily="34" charset="0"/>
              </a:rPr>
              <a:t> 2013</a:t>
            </a:r>
          </a:p>
          <a:p>
            <a:pPr lvl="1">
              <a:buFont typeface="Wingdings" pitchFamily="2" charset="2"/>
              <a:buChar char="Ø"/>
            </a:pPr>
            <a:r>
              <a:rPr lang="fr-FR" sz="1400" dirty="0">
                <a:latin typeface="Tahoma" pitchFamily="34" charset="0"/>
              </a:rPr>
              <a:t> </a:t>
            </a:r>
            <a:r>
              <a:rPr lang="fr-FR" sz="1600" dirty="0">
                <a:solidFill>
                  <a:srgbClr val="FFFF00"/>
                </a:solidFill>
                <a:latin typeface="Tahoma" pitchFamily="34" charset="0"/>
              </a:rPr>
              <a:t>exploitation, observation du Ciel </a:t>
            </a:r>
            <a:r>
              <a:rPr lang="fr-FR" sz="2000" dirty="0">
                <a:solidFill>
                  <a:srgbClr val="FFFF00"/>
                </a:solidFill>
                <a:latin typeface="Tahoma" pitchFamily="34" charset="0"/>
              </a:rPr>
              <a:t>sur une longue période </a:t>
            </a:r>
            <a:r>
              <a:rPr lang="fr-FR" sz="1600" dirty="0">
                <a:solidFill>
                  <a:srgbClr val="FFFF00"/>
                </a:solidFill>
                <a:latin typeface="Tahoma" pitchFamily="34" charset="0"/>
              </a:rPr>
              <a:t>~1an</a:t>
            </a:r>
            <a:r>
              <a:rPr lang="fr-FR" sz="1200" dirty="0">
                <a:latin typeface="Tahoma" pitchFamily="34" charset="0"/>
              </a:rPr>
              <a:t> (à la HI-Cluster)</a:t>
            </a:r>
          </a:p>
          <a:p>
            <a:pPr lvl="1">
              <a:buFont typeface="Wingdings" pitchFamily="2" charset="2"/>
              <a:buChar char="Ø"/>
            </a:pPr>
            <a:r>
              <a:rPr lang="fr-FR" sz="1200" dirty="0">
                <a:latin typeface="Tahoma" pitchFamily="34" charset="0"/>
              </a:rPr>
              <a:t> amélioration du </a:t>
            </a:r>
            <a:r>
              <a:rPr lang="fr-FR" sz="1200" dirty="0" err="1">
                <a:latin typeface="Tahoma" pitchFamily="34" charset="0"/>
              </a:rPr>
              <a:t>firmware</a:t>
            </a:r>
            <a:r>
              <a:rPr lang="fr-FR" sz="1200" dirty="0">
                <a:latin typeface="Tahoma" pitchFamily="34" charset="0"/>
              </a:rPr>
              <a:t> FFT de la carte DIGFFT, associée à </a:t>
            </a:r>
          </a:p>
          <a:p>
            <a:pPr lvl="1">
              <a:buFont typeface="Wingdings" pitchFamily="2" charset="2"/>
              <a:buChar char="Ø"/>
            </a:pPr>
            <a:r>
              <a:rPr lang="fr-FR" sz="1200" dirty="0">
                <a:latin typeface="Tahoma" pitchFamily="34" charset="0"/>
              </a:rPr>
              <a:t> une nouvelle version du corrélateur logiciel à base de GPU possible</a:t>
            </a:r>
          </a:p>
          <a:p>
            <a:pPr lvl="1">
              <a:buFont typeface="Wingdings" pitchFamily="2" charset="2"/>
              <a:buChar char="Ø"/>
            </a:pPr>
            <a:r>
              <a:rPr lang="fr-FR" sz="1200" dirty="0">
                <a:latin typeface="Tahoma" pitchFamily="34" charset="0"/>
              </a:rPr>
              <a:t>Test de nouveaux </a:t>
            </a:r>
            <a:r>
              <a:rPr lang="fr-FR" sz="1200" dirty="0" err="1">
                <a:latin typeface="Tahoma" pitchFamily="34" charset="0"/>
              </a:rPr>
              <a:t>feed</a:t>
            </a:r>
            <a:r>
              <a:rPr lang="fr-FR" sz="1200" dirty="0">
                <a:latin typeface="Tahoma" pitchFamily="34" charset="0"/>
              </a:rPr>
              <a:t>/LNA</a:t>
            </a:r>
            <a:endParaRPr lang="fr-FR" sz="16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PAON-2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3475952" cy="2016224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636912"/>
            <a:ext cx="1832093" cy="1584176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2627784" y="3429000"/>
            <a:ext cx="19806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Moteur </a:t>
            </a:r>
            <a:r>
              <a:rPr lang="fr-FR" dirty="0" err="1" smtClean="0"/>
              <a:t>Elevation</a:t>
            </a:r>
            <a:endParaRPr lang="fr-FR" dirty="0" smtClean="0"/>
          </a:p>
          <a:p>
            <a:r>
              <a:rPr lang="fr-FR" dirty="0" smtClean="0"/>
              <a:t>Cmd « raquette »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3347864" y="6021288"/>
            <a:ext cx="2542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Pieds « vite fait » léger</a:t>
            </a:r>
            <a:endParaRPr lang="fr-FR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4837" y="1412776"/>
            <a:ext cx="2797363" cy="1944216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6372200" y="1556792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Fixation </a:t>
            </a:r>
            <a:r>
              <a:rPr lang="fr-FR" dirty="0" err="1" smtClean="0"/>
              <a:t>feed</a:t>
            </a:r>
            <a:r>
              <a:rPr lang="fr-FR" dirty="0"/>
              <a:t> </a:t>
            </a:r>
            <a:endParaRPr lang="fr-FR" dirty="0" smtClean="0"/>
          </a:p>
          <a:p>
            <a:r>
              <a:rPr lang="fr-FR" dirty="0" smtClean="0"/>
              <a:t>« version 0 »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6300192" y="3717032"/>
            <a:ext cx="1999715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bg2"/>
                </a:solidFill>
              </a:rPr>
              <a:t>Feed</a:t>
            </a:r>
            <a:r>
              <a:rPr lang="fr-FR" dirty="0" smtClean="0">
                <a:solidFill>
                  <a:schemeClr val="bg2"/>
                </a:solidFill>
              </a:rPr>
              <a:t>: fin usinage</a:t>
            </a:r>
          </a:p>
          <a:p>
            <a:r>
              <a:rPr lang="fr-FR" dirty="0" smtClean="0">
                <a:solidFill>
                  <a:schemeClr val="bg2"/>
                </a:solidFill>
              </a:rPr>
              <a:t>Electronique LNA</a:t>
            </a:r>
            <a:endParaRPr lang="fr-FR" dirty="0">
              <a:solidFill>
                <a:schemeClr val="bg2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300192" y="4438853"/>
            <a:ext cx="2482924" cy="92333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Cartes ADC: Ok</a:t>
            </a:r>
          </a:p>
          <a:p>
            <a:r>
              <a:rPr lang="fr-FR" dirty="0" smtClean="0"/>
              <a:t>Mélangeurs/Filtres: Ok</a:t>
            </a:r>
          </a:p>
          <a:p>
            <a:r>
              <a:rPr lang="fr-FR" dirty="0" smtClean="0"/>
              <a:t>DAQ: Ok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6300192" y="5446965"/>
            <a:ext cx="1763624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2"/>
                </a:solidFill>
              </a:rPr>
              <a:t>Installation Site</a:t>
            </a:r>
            <a:endParaRPr lang="fr-FR" dirty="0">
              <a:solidFill>
                <a:schemeClr val="bg2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4005064"/>
            <a:ext cx="3070286" cy="244827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2915816" y="764704"/>
            <a:ext cx="37894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2 paraboles de 3m à base variables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95969"/>
            <a:ext cx="8229600" cy="1384300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Budget</a:t>
            </a:r>
            <a:endParaRPr lang="fr-FR" dirty="0"/>
          </a:p>
        </p:txBody>
      </p:sp>
      <p:sp>
        <p:nvSpPr>
          <p:cNvPr id="1028" name="Rectangle 2"/>
          <p:cNvSpPr>
            <a:spLocks noChangeArrowheads="1"/>
          </p:cNvSpPr>
          <p:nvPr/>
        </p:nvSpPr>
        <p:spPr bwMode="auto">
          <a:xfrm>
            <a:off x="0" y="-196131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Tahoma" pitchFamily="34" charset="0"/>
            </a:endParaRPr>
          </a:p>
        </p:txBody>
      </p:sp>
      <p:graphicFrame>
        <p:nvGraphicFramePr>
          <p:cNvPr id="1026" name="Object 1"/>
          <p:cNvGraphicFramePr>
            <a:graphicFrameLocks noChangeAspect="1"/>
          </p:cNvGraphicFramePr>
          <p:nvPr/>
        </p:nvGraphicFramePr>
        <p:xfrm>
          <a:off x="1497013" y="1361207"/>
          <a:ext cx="6122987" cy="2197100"/>
        </p:xfrm>
        <a:graphic>
          <a:graphicData uri="http://schemas.openxmlformats.org/presentationml/2006/ole">
            <p:oleObj spid="_x0000_s1026" name="Worksheet" r:id="rId3" imgW="4810102" imgH="2124090" progId="Excel.Sheet.8">
              <p:embed/>
            </p:oleObj>
          </a:graphicData>
        </a:graphic>
      </p:graphicFrame>
      <p:sp>
        <p:nvSpPr>
          <p:cNvPr id="1029" name="Rectangle 3"/>
          <p:cNvSpPr>
            <a:spLocks noChangeArrowheads="1"/>
          </p:cNvSpPr>
          <p:nvPr/>
        </p:nvSpPr>
        <p:spPr bwMode="auto">
          <a:xfrm>
            <a:off x="0" y="22708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30" name="ZoneTexte 5"/>
          <p:cNvSpPr txBox="1">
            <a:spLocks noChangeArrowheads="1"/>
          </p:cNvSpPr>
          <p:nvPr/>
        </p:nvSpPr>
        <p:spPr bwMode="auto">
          <a:xfrm>
            <a:off x="323850" y="3664669"/>
            <a:ext cx="8469313" cy="18462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>
                <a:latin typeface="Tahoma" pitchFamily="34" charset="0"/>
              </a:rPr>
              <a:t>On dispose de tous les modules électroniques pour équiper jusqu’à 16 réflecteurs munis de 2 polarisations. Donc:</a:t>
            </a:r>
          </a:p>
          <a:p>
            <a:pPr>
              <a:buFont typeface="Arial" pitchFamily="34" charset="0"/>
              <a:buChar char="•"/>
            </a:pPr>
            <a:r>
              <a:rPr lang="fr-FR" sz="1600">
                <a:latin typeface="Tahoma" pitchFamily="34" charset="0"/>
              </a:rPr>
              <a:t> </a:t>
            </a:r>
            <a:r>
              <a:rPr lang="fr-FR" sz="1600">
                <a:solidFill>
                  <a:srgbClr val="FFFF00"/>
                </a:solidFill>
                <a:latin typeface="Tahoma" pitchFamily="34" charset="0"/>
              </a:rPr>
              <a:t>Achat des réflecteurs + motorisation et commandes (LAL) </a:t>
            </a:r>
          </a:p>
          <a:p>
            <a:pPr>
              <a:buFont typeface="Arial" pitchFamily="34" charset="0"/>
              <a:buChar char="•"/>
            </a:pPr>
            <a:r>
              <a:rPr lang="fr-FR" sz="1600">
                <a:latin typeface="Tahoma" pitchFamily="34" charset="0"/>
              </a:rPr>
              <a:t> Fabrications des Feeds et interfaces (Obs. Paris/Meudon)</a:t>
            </a:r>
          </a:p>
          <a:p>
            <a:pPr>
              <a:buFont typeface="Arial" pitchFamily="34" charset="0"/>
              <a:buChar char="•"/>
            </a:pPr>
            <a:r>
              <a:rPr lang="fr-FR" sz="1600">
                <a:latin typeface="Tahoma" pitchFamily="34" charset="0"/>
              </a:rPr>
              <a:t> Infrastructure locale (Obs. Paris/Nançay)</a:t>
            </a:r>
          </a:p>
          <a:p>
            <a:pPr>
              <a:buFont typeface="Arial" pitchFamily="34" charset="0"/>
              <a:buChar char="•"/>
            </a:pPr>
            <a:r>
              <a:rPr lang="fr-FR" sz="1600">
                <a:latin typeface="Tahoma" pitchFamily="34" charset="0"/>
              </a:rPr>
              <a:t> </a:t>
            </a:r>
            <a:r>
              <a:rPr lang="fr-FR" sz="1600">
                <a:solidFill>
                  <a:srgbClr val="FFFF00"/>
                </a:solidFill>
                <a:latin typeface="Tahoma" pitchFamily="34" charset="0"/>
              </a:rPr>
              <a:t>LNA et électronique (IRFU)</a:t>
            </a:r>
          </a:p>
          <a:p>
            <a:pPr>
              <a:buFont typeface="Arial" pitchFamily="34" charset="0"/>
              <a:buChar char="•"/>
            </a:pPr>
            <a:r>
              <a:rPr lang="fr-FR" sz="1600">
                <a:solidFill>
                  <a:srgbClr val="FFFF00"/>
                </a:solidFill>
                <a:latin typeface="Tahoma" pitchFamily="34" charset="0"/>
              </a:rPr>
              <a:t> PC « musclé » CPU, mémoire, échange de données pour effectuer les visibilités (LAL)</a:t>
            </a:r>
          </a:p>
        </p:txBody>
      </p:sp>
      <p:sp>
        <p:nvSpPr>
          <p:cNvPr id="1031" name="ZoneTexte 6"/>
          <p:cNvSpPr txBox="1">
            <a:spLocks noChangeArrowheads="1"/>
          </p:cNvSpPr>
          <p:nvPr/>
        </p:nvSpPr>
        <p:spPr bwMode="auto">
          <a:xfrm>
            <a:off x="395536" y="5609358"/>
            <a:ext cx="8424935" cy="369332"/>
          </a:xfrm>
          <a:prstGeom prst="rect">
            <a:avLst/>
          </a:prstGeom>
          <a:noFill/>
          <a:ln w="57150">
            <a:solidFill>
              <a:srgbClr val="92D05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srgbClr val="FFFF00"/>
                </a:solidFill>
                <a:latin typeface="Tahoma" pitchFamily="34" charset="0"/>
              </a:rPr>
              <a:t>LAL (23 k€ + 4k€ missions), CS </a:t>
            </a:r>
            <a:r>
              <a:rPr lang="fr-FR" b="1" dirty="0">
                <a:solidFill>
                  <a:srgbClr val="FFFF00"/>
                </a:solidFill>
                <a:latin typeface="Tahoma" pitchFamily="34" charset="0"/>
              </a:rPr>
              <a:t>Obs. Paris (13 k€), </a:t>
            </a:r>
            <a:r>
              <a:rPr lang="fr-FR" b="1" dirty="0" err="1">
                <a:solidFill>
                  <a:srgbClr val="FFFF00"/>
                </a:solidFill>
                <a:latin typeface="Tahoma" pitchFamily="34" charset="0"/>
              </a:rPr>
              <a:t>Irfu</a:t>
            </a:r>
            <a:r>
              <a:rPr lang="fr-FR" b="1" dirty="0">
                <a:solidFill>
                  <a:srgbClr val="FFFF00"/>
                </a:solidFill>
                <a:latin typeface="Tahoma" pitchFamily="34" charset="0"/>
              </a:rPr>
              <a:t>/SPP (5k€</a:t>
            </a:r>
            <a:r>
              <a:rPr lang="fr-FR" b="1" dirty="0" smtClean="0">
                <a:solidFill>
                  <a:srgbClr val="FFFF00"/>
                </a:solidFill>
                <a:latin typeface="Tahoma" pitchFamily="34" charset="0"/>
              </a:rPr>
              <a:t>)</a:t>
            </a:r>
            <a:r>
              <a:rPr lang="fr-FR" b="1" dirty="0">
                <a:solidFill>
                  <a:srgbClr val="FFFF00"/>
                </a:solidFill>
                <a:latin typeface="Tahoma" pitchFamily="34" charset="0"/>
              </a:rPr>
              <a:t>	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6553200" y="6265118"/>
            <a:ext cx="2133600" cy="476250"/>
          </a:xfrm>
        </p:spPr>
        <p:txBody>
          <a:bodyPr/>
          <a:lstStyle/>
          <a:p>
            <a:pPr>
              <a:defRPr/>
            </a:pPr>
            <a:fld id="{3C0F260A-BFFD-4095-AB5D-A2D1A33DDB19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2555776" y="6265118"/>
            <a:ext cx="4536504" cy="476250"/>
          </a:xfrm>
        </p:spPr>
        <p:txBody>
          <a:bodyPr/>
          <a:lstStyle/>
          <a:p>
            <a:pPr>
              <a:defRPr/>
            </a:pPr>
            <a:r>
              <a:rPr lang="fr-FR" dirty="0"/>
              <a:t>J.E Campagne </a:t>
            </a:r>
            <a:r>
              <a:rPr lang="fr-FR" dirty="0" smtClean="0"/>
              <a:t>mini CS LAL </a:t>
            </a:r>
            <a:r>
              <a:rPr lang="fr-FR" dirty="0"/>
              <a:t>15 Mars 2012</a:t>
            </a:r>
            <a:endParaRPr lang="en-US" dirty="0"/>
          </a:p>
        </p:txBody>
      </p:sp>
      <p:sp>
        <p:nvSpPr>
          <p:cNvPr id="1034" name="ZoneTexte 9"/>
          <p:cNvSpPr txBox="1">
            <a:spLocks noChangeArrowheads="1"/>
          </p:cNvSpPr>
          <p:nvPr/>
        </p:nvSpPr>
        <p:spPr bwMode="auto">
          <a:xfrm>
            <a:off x="1331640" y="6041181"/>
            <a:ext cx="6351587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 dirty="0">
                <a:latin typeface="Tahoma" pitchFamily="34" charset="0"/>
              </a:rPr>
              <a:t>Transport LAL-&gt;Nançay via camion-LAL (200€), transport </a:t>
            </a:r>
            <a:r>
              <a:rPr lang="fr-FR" sz="1200" dirty="0" err="1">
                <a:latin typeface="Tahoma" pitchFamily="34" charset="0"/>
              </a:rPr>
              <a:t>HAMDesign</a:t>
            </a:r>
            <a:r>
              <a:rPr lang="fr-FR" sz="1200" dirty="0">
                <a:latin typeface="Tahoma" pitchFamily="34" charset="0"/>
              </a:rPr>
              <a:t>-&gt;LAL via UPS (800€)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BAO">
  <a:themeElements>
    <a:clrScheme name="Océ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é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SlideBAO</Template>
  <TotalTime>68</TotalTime>
  <Words>292</Words>
  <Application>Microsoft Office PowerPoint</Application>
  <PresentationFormat>Affichage à l'écran (4:3)</PresentationFormat>
  <Paragraphs>64</Paragraphs>
  <Slides>4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6" baseType="lpstr">
      <vt:lpstr>SlideBAO</vt:lpstr>
      <vt:lpstr>Worksheet</vt:lpstr>
      <vt:lpstr>PAON-2</vt:lpstr>
      <vt:lpstr>Diapositive 2</vt:lpstr>
      <vt:lpstr>PAON-2</vt:lpstr>
      <vt:lpstr>Budget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PAON-2 &amp; PAON-4</dc:title>
  <dc:creator>J.E CAMPAGNE</dc:creator>
  <cp:lastModifiedBy>J.E CAMPAGNE</cp:lastModifiedBy>
  <cp:revision>20</cp:revision>
  <dcterms:created xsi:type="dcterms:W3CDTF">2012-04-10T12:08:19Z</dcterms:created>
  <dcterms:modified xsi:type="dcterms:W3CDTF">2012-04-17T04:52:51Z</dcterms:modified>
</cp:coreProperties>
</file>