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1"/>
  </p:notesMasterIdLst>
  <p:sldIdLst>
    <p:sldId id="256" r:id="rId2"/>
    <p:sldId id="289" r:id="rId3"/>
    <p:sldId id="291" r:id="rId4"/>
    <p:sldId id="322" r:id="rId5"/>
    <p:sldId id="306" r:id="rId6"/>
    <p:sldId id="323" r:id="rId7"/>
    <p:sldId id="324" r:id="rId8"/>
    <p:sldId id="330" r:id="rId9"/>
    <p:sldId id="331" r:id="rId10"/>
    <p:sldId id="327" r:id="rId11"/>
    <p:sldId id="328" r:id="rId12"/>
    <p:sldId id="329" r:id="rId13"/>
    <p:sldId id="325" r:id="rId14"/>
    <p:sldId id="326" r:id="rId15"/>
    <p:sldId id="302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8" r:id="rId27"/>
    <p:sldId id="310" r:id="rId28"/>
    <p:sldId id="311" r:id="rId29"/>
    <p:sldId id="312" r:id="rId30"/>
    <p:sldId id="316" r:id="rId31"/>
    <p:sldId id="317" r:id="rId32"/>
    <p:sldId id="314" r:id="rId33"/>
    <p:sldId id="315" r:id="rId34"/>
    <p:sldId id="318" r:id="rId35"/>
    <p:sldId id="319" r:id="rId36"/>
    <p:sldId id="320" r:id="rId37"/>
    <p:sldId id="321" r:id="rId38"/>
    <p:sldId id="309" r:id="rId39"/>
    <p:sldId id="313" r:id="rId40"/>
    <p:sldId id="290" r:id="rId41"/>
    <p:sldId id="276" r:id="rId42"/>
    <p:sldId id="258" r:id="rId43"/>
    <p:sldId id="259" r:id="rId44"/>
    <p:sldId id="260" r:id="rId45"/>
    <p:sldId id="257" r:id="rId46"/>
    <p:sldId id="261" r:id="rId47"/>
    <p:sldId id="262" r:id="rId48"/>
    <p:sldId id="263" r:id="rId49"/>
    <p:sldId id="264" r:id="rId50"/>
    <p:sldId id="265" r:id="rId51"/>
    <p:sldId id="266" r:id="rId52"/>
    <p:sldId id="272" r:id="rId53"/>
    <p:sldId id="270" r:id="rId54"/>
    <p:sldId id="267" r:id="rId55"/>
    <p:sldId id="271" r:id="rId56"/>
    <p:sldId id="273" r:id="rId57"/>
    <p:sldId id="275" r:id="rId58"/>
    <p:sldId id="277" r:id="rId59"/>
    <p:sldId id="278" r:id="rId60"/>
    <p:sldId id="279" r:id="rId61"/>
    <p:sldId id="280" r:id="rId62"/>
    <p:sldId id="281" r:id="rId63"/>
    <p:sldId id="282" r:id="rId64"/>
    <p:sldId id="283" r:id="rId65"/>
    <p:sldId id="284" r:id="rId66"/>
    <p:sldId id="285" r:id="rId67"/>
    <p:sldId id="286" r:id="rId68"/>
    <p:sldId id="287" r:id="rId69"/>
    <p:sldId id="288" r:id="rId7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AFB94B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02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669A3-3D3F-44B0-88ED-9B98182E6FB7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A254B-D45B-4F65-83A5-DBB0E2912E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A254B-D45B-4F65-83A5-DBB0E2912E75}" type="slidenum">
              <a:rPr lang="fr-FR" smtClean="0"/>
              <a:pPr/>
              <a:t>66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44CF3C9F-B1E6-462E-9CED-F0CFFC50E122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1E6BF73C-6A4D-46D6-BACE-4053244F31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analyse </a:t>
            </a:r>
            <a:r>
              <a:rPr lang="fr-FR" dirty="0" err="1" smtClean="0"/>
              <a:t>Amas@Nancay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LAL/Orsay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imap://campagne@imap.lal.in2p3.fr:143/fetch%3EUID%3E.INBOX.Sent%3E2235?part=1.2.2&amp;filename=jbbfifb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0175" y="190500"/>
            <a:ext cx="634365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 descr="imap://campagne@imap.lal.in2p3.fr:143/fetch%3EUID%3E.INBOX.Sent%3E2284?part=1.2.3&amp;filename=hjcgded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948" name="AutoShape 4" descr="imap://campagne@imap.lal.in2p3.fr:143/fetch%3EUID%3E.INBOX.Sent%3E2284?part=1.2.3&amp;filename=hjcgded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6191225" cy="617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499992" y="1556792"/>
            <a:ext cx="50206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456711" y="4427820"/>
            <a:ext cx="58862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OFF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059832" y="1124744"/>
            <a:ext cx="1329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</a:rPr>
              <a:t>Gros</a:t>
            </a:r>
            <a:r>
              <a:rPr lang="en-US" dirty="0" smtClean="0">
                <a:solidFill>
                  <a:schemeClr val="bg2"/>
                </a:solidFill>
              </a:rPr>
              <a:t> RFI….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0492" y="72008"/>
            <a:ext cx="6617852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851920" y="980728"/>
            <a:ext cx="2459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Zoom à </a:t>
            </a:r>
            <a:r>
              <a:rPr lang="en-US" dirty="0" err="1" smtClean="0">
                <a:solidFill>
                  <a:schemeClr val="bg2"/>
                </a:solidFill>
              </a:rPr>
              <a:t>côté</a:t>
            </a:r>
            <a:r>
              <a:rPr lang="en-US" dirty="0" smtClean="0">
                <a:solidFill>
                  <a:schemeClr val="bg2"/>
                </a:solidFill>
              </a:rPr>
              <a:t> du RFI… 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2650435" y="188640"/>
            <a:ext cx="6242045" cy="6669360"/>
            <a:chOff x="1187624" y="188640"/>
            <a:chExt cx="6242045" cy="666936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7624" y="188640"/>
              <a:ext cx="6242045" cy="6669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ZoneTexte 2"/>
            <p:cNvSpPr txBox="1"/>
            <p:nvPr/>
          </p:nvSpPr>
          <p:spPr>
            <a:xfrm>
              <a:off x="2222235" y="764704"/>
              <a:ext cx="1125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chemeClr val="bg1"/>
                  </a:solidFill>
                </a:rPr>
                <a:t>Ch</a:t>
              </a:r>
              <a:r>
                <a:rPr lang="fr-FR" dirty="0" smtClean="0">
                  <a:solidFill>
                    <a:schemeClr val="bg1"/>
                  </a:solidFill>
                </a:rPr>
                <a:t> 0 OFF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2222235" y="4139788"/>
              <a:ext cx="103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chemeClr val="bg1"/>
                  </a:solidFill>
                </a:rPr>
                <a:t>Ch</a:t>
              </a:r>
              <a:r>
                <a:rPr lang="fr-FR" dirty="0" smtClean="0">
                  <a:solidFill>
                    <a:schemeClr val="bg1"/>
                  </a:solidFill>
                </a:rPr>
                <a:t> 0 ON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5148064" y="764704"/>
              <a:ext cx="1125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rgbClr val="FF0000"/>
                  </a:solidFill>
                </a:rPr>
                <a:t>Ch</a:t>
              </a:r>
              <a:r>
                <a:rPr lang="fr-FR" dirty="0" smtClean="0">
                  <a:solidFill>
                    <a:srgbClr val="FF0000"/>
                  </a:solidFill>
                </a:rPr>
                <a:t> 1 OFF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5148064" y="4139788"/>
              <a:ext cx="103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rgbClr val="FF0000"/>
                  </a:solidFill>
                </a:rPr>
                <a:t>Ch</a:t>
              </a:r>
              <a:r>
                <a:rPr lang="fr-FR" dirty="0" smtClean="0">
                  <a:solidFill>
                    <a:srgbClr val="FF0000"/>
                  </a:solidFill>
                </a:rPr>
                <a:t> 1 ON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4018587" y="3429000"/>
            <a:ext cx="3758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10 cycles du </a:t>
            </a:r>
            <a:r>
              <a:rPr lang="fr-FR" dirty="0" err="1" smtClean="0">
                <a:solidFill>
                  <a:schemeClr val="bg1"/>
                </a:solidFill>
              </a:rPr>
              <a:t>run</a:t>
            </a:r>
            <a:r>
              <a:rPr lang="fr-FR" dirty="0" smtClean="0">
                <a:solidFill>
                  <a:schemeClr val="bg1"/>
                </a:solidFill>
              </a:rPr>
              <a:t> Abell85 20110428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51520" y="692696"/>
            <a:ext cx="1887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Mean</a:t>
            </a:r>
            <a:r>
              <a:rPr lang="fr-FR" dirty="0" smtClean="0"/>
              <a:t>/Sigma</a:t>
            </a:r>
          </a:p>
          <a:p>
            <a:endParaRPr lang="fr-FR" dirty="0" smtClean="0"/>
          </a:p>
          <a:p>
            <a:r>
              <a:rPr lang="fr-FR" dirty="0" smtClean="0"/>
              <a:t>25000 </a:t>
            </a:r>
            <a:r>
              <a:rPr lang="fr-FR" dirty="0" err="1" smtClean="0"/>
              <a:t>paq</a:t>
            </a:r>
            <a:r>
              <a:rPr lang="fr-FR" dirty="0" smtClean="0"/>
              <a:t>./Win.</a:t>
            </a:r>
          </a:p>
          <a:p>
            <a:r>
              <a:rPr lang="fr-FR" dirty="0" smtClean="0"/>
              <a:t>11 Win.</a:t>
            </a:r>
            <a:endParaRPr lang="fr-F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6672"/>
            <a:ext cx="6048672" cy="602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7519" y="140543"/>
            <a:ext cx="6600825" cy="660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2656"/>
            <a:ext cx="6381750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8263" y="304800"/>
            <a:ext cx="64674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5580112" y="1340768"/>
            <a:ext cx="1250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Idem </a:t>
            </a:r>
            <a:r>
              <a:rPr lang="fr-FR" dirty="0" err="1" smtClean="0">
                <a:solidFill>
                  <a:srgbClr val="FF0000"/>
                </a:solidFill>
              </a:rPr>
              <a:t>Ch</a:t>
            </a:r>
            <a:r>
              <a:rPr lang="fr-FR" dirty="0" smtClean="0">
                <a:solidFill>
                  <a:srgbClr val="FF0000"/>
                </a:solidFill>
              </a:rPr>
              <a:t> 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627784" y="1340768"/>
            <a:ext cx="2348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2060"/>
                </a:solidFill>
              </a:rPr>
              <a:t>Mean</a:t>
            </a:r>
            <a:r>
              <a:rPr lang="fr-FR" dirty="0" smtClean="0">
                <a:solidFill>
                  <a:srgbClr val="002060"/>
                </a:solidFill>
              </a:rPr>
              <a:t> Cycle par Cycle</a:t>
            </a:r>
            <a:endParaRPr lang="fr-FR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0663" y="314325"/>
            <a:ext cx="6162675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580112" y="1340768"/>
            <a:ext cx="1250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Idem </a:t>
            </a:r>
            <a:r>
              <a:rPr lang="fr-FR" dirty="0" err="1" smtClean="0">
                <a:solidFill>
                  <a:srgbClr val="FF0000"/>
                </a:solidFill>
              </a:rPr>
              <a:t>Ch</a:t>
            </a:r>
            <a:r>
              <a:rPr lang="fr-FR" dirty="0" smtClean="0">
                <a:solidFill>
                  <a:srgbClr val="FF0000"/>
                </a:solidFill>
              </a:rPr>
              <a:t> 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627784" y="1340768"/>
            <a:ext cx="2423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Sigma Cycle par Cycle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618207" y="539388"/>
            <a:ext cx="64953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10 </a:t>
            </a:r>
            <a:r>
              <a:rPr lang="fr-FR" baseline="30000" dirty="0" smtClean="0">
                <a:solidFill>
                  <a:srgbClr val="002060"/>
                </a:solidFill>
              </a:rPr>
              <a:t>-3</a:t>
            </a:r>
            <a:endParaRPr lang="fr-FR" baseline="30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0808"/>
            <a:ext cx="4430405" cy="442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00808"/>
            <a:ext cx="4386216" cy="443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1979712" y="1124744"/>
            <a:ext cx="4926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La moyenne sur les 24 cycles </a:t>
            </a:r>
            <a:endParaRPr lang="fr-FR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Contraintes par le CCIN2P3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classes de batch limitent la taille des fenêtres d’analyse</a:t>
            </a:r>
          </a:p>
          <a:p>
            <a:r>
              <a:rPr lang="fr-FR" sz="2400" dirty="0" smtClean="0"/>
              <a:t>8000 </a:t>
            </a:r>
            <a:r>
              <a:rPr lang="fr-FR" sz="2400" dirty="0" err="1" smtClean="0"/>
              <a:t>paq</a:t>
            </a:r>
            <a:r>
              <a:rPr lang="fr-FR" sz="2400" dirty="0" smtClean="0"/>
              <a:t>. x 2 chan. x 8192 </a:t>
            </a:r>
            <a:r>
              <a:rPr lang="fr-FR" sz="2400" dirty="0" err="1" smtClean="0"/>
              <a:t>freq</a:t>
            </a:r>
            <a:r>
              <a:rPr lang="fr-FR" sz="2400" dirty="0" smtClean="0"/>
              <a:t>. x 8Bytes = 1048MB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50886"/>
            <a:ext cx="6840760" cy="329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27584" y="4365104"/>
            <a:ext cx="6768752" cy="2880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899592" y="5517232"/>
            <a:ext cx="6768752" cy="2880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42875"/>
            <a:ext cx="65532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1475656" y="476672"/>
            <a:ext cx="64953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10 </a:t>
            </a:r>
            <a:r>
              <a:rPr lang="fr-FR" baseline="30000" dirty="0" smtClean="0">
                <a:solidFill>
                  <a:srgbClr val="002060"/>
                </a:solidFill>
              </a:rPr>
              <a:t>-4</a:t>
            </a:r>
            <a:endParaRPr lang="fr-FR" baseline="30000" dirty="0">
              <a:solidFill>
                <a:srgbClr val="00206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843808" y="2132856"/>
            <a:ext cx="1909497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3200" dirty="0" smtClean="0">
                <a:sym typeface="Symbol"/>
              </a:rPr>
              <a:t> 1/24</a:t>
            </a:r>
            <a:endParaRPr lang="fr-FR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Abell85 51 cycles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4952084" cy="496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Mean</a:t>
            </a:r>
            <a:r>
              <a:rPr lang="fr-FR" dirty="0" smtClean="0"/>
              <a:t>/Sigma 51 cycles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8665355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642543" y="1907540"/>
            <a:ext cx="64953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10 </a:t>
            </a:r>
            <a:r>
              <a:rPr lang="fr-FR" baseline="30000" dirty="0" smtClean="0">
                <a:solidFill>
                  <a:srgbClr val="002060"/>
                </a:solidFill>
              </a:rPr>
              <a:t>-4</a:t>
            </a:r>
            <a:endParaRPr lang="fr-FR" baseline="30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Abell85 91 cycles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35447"/>
            <a:ext cx="5382972" cy="542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Mean</a:t>
            </a:r>
            <a:r>
              <a:rPr lang="fr-FR" dirty="0" smtClean="0"/>
              <a:t> 91 cycles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56792"/>
            <a:ext cx="5031731" cy="514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1290638" y="119063"/>
            <a:ext cx="6562725" cy="6619875"/>
            <a:chOff x="1290638" y="119063"/>
            <a:chExt cx="6562725" cy="6619875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0638" y="119063"/>
              <a:ext cx="6562725" cy="6619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ZoneTexte 3"/>
            <p:cNvSpPr txBox="1"/>
            <p:nvPr/>
          </p:nvSpPr>
          <p:spPr>
            <a:xfrm>
              <a:off x="1475656" y="332656"/>
              <a:ext cx="649537" cy="369332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2060"/>
                  </a:solidFill>
                </a:rPr>
                <a:t>10 </a:t>
              </a:r>
              <a:r>
                <a:rPr lang="fr-FR" baseline="30000" dirty="0" smtClean="0">
                  <a:solidFill>
                    <a:srgbClr val="002060"/>
                  </a:solidFill>
                </a:rPr>
                <a:t>-4</a:t>
              </a:r>
              <a:endParaRPr lang="fr-FR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627784" y="1124744"/>
              <a:ext cx="8098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2060"/>
                  </a:solidFill>
                </a:rPr>
                <a:t>Sigma</a:t>
              </a:r>
              <a:endParaRPr lang="fr-FR" dirty="0">
                <a:solidFill>
                  <a:srgbClr val="002060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851920" y="3284984"/>
              <a:ext cx="576064" cy="64807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6410325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588" y="161925"/>
            <a:ext cx="6600825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3013" y="133350"/>
            <a:ext cx="6657975" cy="659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268760"/>
            <a:ext cx="326916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Mean</a:t>
            </a:r>
            <a:r>
              <a:rPr lang="fr-FR" dirty="0" smtClean="0"/>
              <a:t> vs </a:t>
            </a:r>
            <a:r>
              <a:rPr lang="fr-FR" dirty="0" err="1" smtClean="0"/>
              <a:t>Median</a:t>
            </a:r>
            <a:r>
              <a:rPr lang="fr-FR" dirty="0" smtClean="0"/>
              <a:t> sur les cycles</a:t>
            </a:r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4320480" cy="4256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696642"/>
            <a:ext cx="4355976" cy="44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3707904" y="5013176"/>
            <a:ext cx="1578381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Même échelle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987824" y="6381328"/>
            <a:ext cx="2934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On a des cycles bruyants…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Stratégie adoptée </a:t>
            </a:r>
            <a:r>
              <a:rPr lang="fr-FR" sz="2800" dirty="0" smtClean="0"/>
              <a:t>(~20 Sept. 11)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 fontScale="70000" lnSpcReduction="20000"/>
          </a:bodyPr>
          <a:lstStyle/>
          <a:p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Gains </a:t>
            </a:r>
          </a:p>
          <a:p>
            <a:pPr lvl="1"/>
            <a:r>
              <a:rPr lang="fr-FR" dirty="0" smtClean="0"/>
              <a:t>Evalué au milieu du </a:t>
            </a:r>
            <a:r>
              <a:rPr lang="fr-FR" dirty="0" err="1" smtClean="0"/>
              <a:t>run</a:t>
            </a:r>
            <a:r>
              <a:rPr lang="fr-FR" dirty="0" smtClean="0"/>
              <a:t> en mode OFF</a:t>
            </a:r>
          </a:p>
          <a:p>
            <a:pPr lvl="1"/>
            <a:r>
              <a:rPr lang="fr-FR" dirty="0" smtClean="0"/>
              <a:t>5120 paquets, 1 médiane/spectre</a:t>
            </a:r>
          </a:p>
          <a:p>
            <a:pPr lvl="1"/>
            <a:r>
              <a:rPr lang="fr-FR" dirty="0" smtClean="0"/>
              <a:t>~20 spectres (~14 sec. data)</a:t>
            </a:r>
          </a:p>
          <a:p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ON ou OFF</a:t>
            </a:r>
          </a:p>
          <a:p>
            <a:pPr lvl="1"/>
            <a:r>
              <a:rPr lang="fr-FR" dirty="0" smtClean="0"/>
              <a:t>5120 paquets, 1 moyenne de 5 médianes/spectre</a:t>
            </a:r>
          </a:p>
          <a:p>
            <a:pPr lvl="1"/>
            <a:r>
              <a:rPr lang="fr-FR" dirty="0" smtClean="0"/>
              <a:t>~10 spectres (~30 sec. data)</a:t>
            </a:r>
          </a:p>
          <a:p>
            <a:r>
              <a:rPr lang="fr-F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Pas de calibration </a:t>
            </a:r>
            <a:r>
              <a:rPr lang="fr-FR" dirty="0" smtClean="0"/>
              <a:t>pour faire les ON-OFF</a:t>
            </a:r>
          </a:p>
          <a:p>
            <a:r>
              <a:rPr lang="fr-FR" dirty="0" smtClean="0"/>
              <a:t>double filtrage:</a:t>
            </a:r>
          </a:p>
          <a:p>
            <a:pPr lvl="1"/>
            <a:r>
              <a:rPr lang="fr-FR" dirty="0" smtClean="0"/>
              <a:t>Sur les paquets</a:t>
            </a:r>
          </a:p>
          <a:p>
            <a:pPr lvl="1"/>
            <a:r>
              <a:rPr lang="fr-FR" dirty="0" smtClean="0">
                <a:solidFill>
                  <a:srgbClr val="FFFF00"/>
                </a:solidFill>
              </a:rPr>
              <a:t>Sur les fréquences: </a:t>
            </a:r>
            <a:r>
              <a:rPr lang="fr-FR" dirty="0" err="1" smtClean="0">
                <a:solidFill>
                  <a:srgbClr val="FFFF00"/>
                </a:solidFill>
              </a:rPr>
              <a:t>Df</a:t>
            </a:r>
            <a:r>
              <a:rPr lang="fr-FR" dirty="0" smtClean="0">
                <a:solidFill>
                  <a:srgbClr val="FFFF00"/>
                </a:solidFill>
              </a:rPr>
              <a:t>=32*30kz ~1MHz =&gt;sans doute trop a posteriori pour la mise en évidence de sources individuelles dans le </a:t>
            </a:r>
            <a:r>
              <a:rPr lang="fr-FR" dirty="0" err="1" smtClean="0">
                <a:solidFill>
                  <a:srgbClr val="FFFF00"/>
                </a:solidFill>
              </a:rPr>
              <a:t>beam</a:t>
            </a:r>
            <a:r>
              <a:rPr lang="fr-FR" dirty="0" smtClean="0">
                <a:solidFill>
                  <a:srgbClr val="FFFF00"/>
                </a:solidFill>
              </a:rPr>
              <a:t>. </a:t>
            </a:r>
            <a:endParaRPr lang="fr-F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2063" y="100013"/>
            <a:ext cx="6619875" cy="66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3203848" y="1484784"/>
            <a:ext cx="1555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Zoom </a:t>
            </a:r>
            <a:r>
              <a:rPr lang="fr-FR" dirty="0" err="1" smtClean="0">
                <a:solidFill>
                  <a:srgbClr val="FF0000"/>
                </a:solidFill>
              </a:rPr>
              <a:t>Median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23509" b="21734"/>
          <a:stretch>
            <a:fillRect/>
          </a:stretch>
        </p:blipFill>
        <p:spPr bwMode="auto">
          <a:xfrm>
            <a:off x="948630" y="1412776"/>
            <a:ext cx="794385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Connecteur droit avec flèche 3"/>
          <p:cNvCxnSpPr/>
          <p:nvPr/>
        </p:nvCxnSpPr>
        <p:spPr>
          <a:xfrm>
            <a:off x="683568" y="1412776"/>
            <a:ext cx="0" cy="446449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251520" y="141277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6982" y="5579948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500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 rot="16200000">
            <a:off x="5843" y="3318046"/>
            <a:ext cx="71667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Cycle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427984" y="5877272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1350MHz</a:t>
            </a:r>
            <a:endParaRPr lang="fr-F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92100"/>
            <a:ext cx="3898776" cy="1384300"/>
          </a:xfrm>
        </p:spPr>
        <p:txBody>
          <a:bodyPr/>
          <a:lstStyle/>
          <a:p>
            <a:r>
              <a:rPr lang="fr-FR" dirty="0" smtClean="0"/>
              <a:t>Normalisation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sz="2000" dirty="0" smtClean="0"/>
              <a:t>Ajustement d’une ligne de base sur les bandes [1320-1345] U [1355-1380]MHz</a:t>
            </a:r>
          </a:p>
          <a:p>
            <a:r>
              <a:rPr lang="fr-FR" sz="2000" dirty="0" smtClean="0"/>
              <a:t>Moyenne des sigmas  [1320-1380]MHz </a:t>
            </a:r>
            <a:r>
              <a:rPr lang="fr-FR" sz="2000" dirty="0" err="1" smtClean="0"/>
              <a:t>Df</a:t>
            </a:r>
            <a:r>
              <a:rPr lang="fr-FR" sz="2000" dirty="0" smtClean="0"/>
              <a:t> = 32*30kHz+ </a:t>
            </a:r>
            <a:r>
              <a:rPr lang="fr-FR" sz="2000" dirty="0" err="1" smtClean="0"/>
              <a:t>rescaling</a:t>
            </a:r>
            <a:r>
              <a:rPr lang="fr-FR" sz="2000" dirty="0" smtClean="0"/>
              <a:t> </a:t>
            </a:r>
            <a:r>
              <a:rPr lang="fr-FR" sz="2000" dirty="0" err="1" smtClean="0"/>
              <a:t>Df</a:t>
            </a:r>
            <a:r>
              <a:rPr lang="fr-FR" sz="2000" dirty="0" smtClean="0"/>
              <a:t> = 30kHz</a:t>
            </a:r>
          </a:p>
          <a:p>
            <a:pPr>
              <a:buNone/>
            </a:pPr>
            <a:endParaRPr lang="fr-FR" sz="2000" dirty="0" smtClean="0"/>
          </a:p>
          <a:p>
            <a:endParaRPr lang="fr-F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653136"/>
            <a:ext cx="1944216" cy="2001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861048"/>
            <a:ext cx="4176464" cy="79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08966" y="1844824"/>
            <a:ext cx="4735034" cy="476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84300"/>
          </a:xfrm>
        </p:spPr>
        <p:txBody>
          <a:bodyPr/>
          <a:lstStyle/>
          <a:p>
            <a:r>
              <a:rPr lang="fr-FR" dirty="0" smtClean="0"/>
              <a:t>Produit des 2 </a:t>
            </a:r>
            <a:br>
              <a:rPr lang="fr-FR" dirty="0" smtClean="0"/>
            </a:br>
            <a:r>
              <a:rPr lang="fr-FR" dirty="0" smtClean="0"/>
              <a:t>voies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413487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e 13"/>
          <p:cNvGrpSpPr/>
          <p:nvPr/>
        </p:nvGrpSpPr>
        <p:grpSpPr>
          <a:xfrm>
            <a:off x="4644008" y="476672"/>
            <a:ext cx="4085567" cy="2941897"/>
            <a:chOff x="4644008" y="476672"/>
            <a:chExt cx="4085567" cy="2941897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4008" y="476672"/>
              <a:ext cx="4085567" cy="29418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Connecteur droit 9"/>
            <p:cNvCxnSpPr/>
            <p:nvPr/>
          </p:nvCxnSpPr>
          <p:spPr>
            <a:xfrm>
              <a:off x="5004048" y="1268760"/>
              <a:ext cx="36724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5004048" y="2852936"/>
              <a:ext cx="36724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14"/>
          <p:cNvGrpSpPr/>
          <p:nvPr/>
        </p:nvGrpSpPr>
        <p:grpSpPr>
          <a:xfrm>
            <a:off x="4716016" y="3501008"/>
            <a:ext cx="4032448" cy="2612893"/>
            <a:chOff x="4716016" y="3501008"/>
            <a:chExt cx="4032448" cy="2612893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16016" y="3501008"/>
              <a:ext cx="4032448" cy="2612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" name="Connecteur droit 11"/>
            <p:cNvCxnSpPr/>
            <p:nvPr/>
          </p:nvCxnSpPr>
          <p:spPr>
            <a:xfrm>
              <a:off x="5004048" y="4437112"/>
              <a:ext cx="36724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>
              <a:off x="5004048" y="5445224"/>
              <a:ext cx="36724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Tsys</a:t>
            </a:r>
            <a:r>
              <a:rPr lang="fr-FR" dirty="0" smtClean="0"/>
              <a:t>/Calibration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347725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67544" y="5099700"/>
            <a:ext cx="83345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1600" dirty="0" smtClean="0"/>
              <a:t>Le </a:t>
            </a:r>
            <a:r>
              <a:rPr lang="fr-FR" sz="1600" dirty="0" err="1" smtClean="0"/>
              <a:t>Tsys</a:t>
            </a:r>
            <a:r>
              <a:rPr lang="fr-FR" sz="1600" dirty="0" smtClean="0"/>
              <a:t> est déterminé par la médiane des valeurs dans les fenêtres [-3,-1] U [6,8]sec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 smtClean="0"/>
              <a:t>Le </a:t>
            </a:r>
            <a:r>
              <a:rPr lang="fr-FR" sz="1600" dirty="0" err="1" smtClean="0"/>
              <a:t>coef</a:t>
            </a:r>
            <a:r>
              <a:rPr lang="fr-FR" sz="1600" dirty="0" smtClean="0"/>
              <a:t>. de </a:t>
            </a:r>
            <a:r>
              <a:rPr lang="fr-FR" sz="1600" dirty="0" err="1" smtClean="0"/>
              <a:t>calib</a:t>
            </a:r>
            <a:r>
              <a:rPr lang="fr-FR" sz="1600" dirty="0" smtClean="0"/>
              <a:t>. est le résultat de la moyenne des médianes de 2 plateaux DAB. Les plateaux sont détectés par différences adjacentes.</a:t>
            </a:r>
          </a:p>
          <a:p>
            <a:pPr marL="342900" indent="-342900"/>
            <a:r>
              <a:rPr lang="fr-FR" sz="1600" dirty="0" smtClean="0"/>
              <a:t>L’usage des médianes élimine en principe des </a:t>
            </a:r>
            <a:r>
              <a:rPr lang="fr-FR" sz="1600" dirty="0" err="1" smtClean="0"/>
              <a:t>RFIs</a:t>
            </a:r>
            <a:r>
              <a:rPr lang="fr-FR" sz="1600" dirty="0" smtClean="0"/>
              <a:t>, et l’usage de la moyenne est rendu nécessaire car la médiane de deux lots finis de valeurs centrées autour de moyennes trop différentes n’est pas stable. </a:t>
            </a:r>
            <a:endParaRPr lang="fr-FR" sz="1600" dirty="0"/>
          </a:p>
        </p:txBody>
      </p:sp>
      <p:sp>
        <p:nvSpPr>
          <p:cNvPr id="5" name="ZoneTexte 4"/>
          <p:cNvSpPr txBox="1"/>
          <p:nvPr/>
        </p:nvSpPr>
        <p:spPr>
          <a:xfrm>
            <a:off x="4932040" y="2564904"/>
            <a:ext cx="3961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solidFill>
                  <a:schemeClr val="tx2"/>
                </a:solidFill>
              </a:rPr>
              <a:t>Seuil</a:t>
            </a:r>
            <a:r>
              <a:rPr lang="fr-FR" sz="2000" baseline="-25000" dirty="0" err="1" smtClean="0">
                <a:solidFill>
                  <a:schemeClr val="tx2"/>
                </a:solidFill>
              </a:rPr>
              <a:t>i</a:t>
            </a:r>
            <a:r>
              <a:rPr lang="fr-FR" sz="2000" baseline="-25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= </a:t>
            </a:r>
            <a:r>
              <a:rPr lang="fr-FR" sz="2000" dirty="0" err="1" smtClean="0">
                <a:solidFill>
                  <a:schemeClr val="tx2"/>
                </a:solidFill>
              </a:rPr>
              <a:t>Tsys</a:t>
            </a:r>
            <a:r>
              <a:rPr lang="fr-FR" sz="2000" baseline="-25000" dirty="0" err="1" smtClean="0">
                <a:solidFill>
                  <a:schemeClr val="tx2"/>
                </a:solidFill>
              </a:rPr>
              <a:t>i</a:t>
            </a:r>
            <a:r>
              <a:rPr lang="fr-FR" sz="2000" dirty="0" smtClean="0">
                <a:solidFill>
                  <a:schemeClr val="tx2"/>
                </a:solidFill>
              </a:rPr>
              <a:t> + 80% (Max</a:t>
            </a:r>
            <a:r>
              <a:rPr lang="fr-FR" sz="2000" baseline="-25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- </a:t>
            </a:r>
            <a:r>
              <a:rPr lang="fr-FR" sz="2000" dirty="0" err="1" smtClean="0">
                <a:solidFill>
                  <a:schemeClr val="tx2"/>
                </a:solidFill>
              </a:rPr>
              <a:t>Tsys</a:t>
            </a:r>
            <a:r>
              <a:rPr lang="fr-FR" sz="2000" baseline="-25000" dirty="0" err="1" smtClean="0">
                <a:solidFill>
                  <a:schemeClr val="tx2"/>
                </a:solidFill>
              </a:rPr>
              <a:t>i</a:t>
            </a:r>
            <a:r>
              <a:rPr lang="fr-FR" sz="2000" dirty="0" smtClean="0">
                <a:solidFill>
                  <a:schemeClr val="tx2"/>
                </a:solidFill>
              </a:rPr>
              <a:t>)</a:t>
            </a:r>
            <a:endParaRPr lang="fr-FR" sz="2000" dirty="0">
              <a:solidFill>
                <a:schemeClr val="tx2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788024" y="4653136"/>
            <a:ext cx="257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Ici 1386MHz (6.25MHz)</a:t>
            </a:r>
            <a:endParaRPr lang="fr-FR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113" y="119063"/>
            <a:ext cx="6581775" cy="661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915816" y="1124744"/>
            <a:ext cx="4031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Localement ON-OFF stable sans </a:t>
            </a:r>
            <a:r>
              <a:rPr lang="fr-FR" dirty="0" err="1" smtClean="0">
                <a:solidFill>
                  <a:schemeClr val="bg1"/>
                </a:solidFill>
              </a:rPr>
              <a:t>calib</a:t>
            </a:r>
            <a:r>
              <a:rPr lang="fr-FR" dirty="0" smtClean="0">
                <a:solidFill>
                  <a:schemeClr val="bg1"/>
                </a:solidFill>
              </a:rPr>
              <a:t>.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123728" y="2780928"/>
            <a:ext cx="5256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2123728" y="620688"/>
            <a:ext cx="5256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2483768" y="467380"/>
            <a:ext cx="83227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+10%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4860032" y="404664"/>
            <a:ext cx="0" cy="60486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2123728" y="6093296"/>
            <a:ext cx="52565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3851920" y="4725144"/>
            <a:ext cx="19868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Définition du gain</a:t>
            </a:r>
            <a:endParaRPr lang="fr-FR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95250"/>
            <a:ext cx="6429375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2987824" y="1484784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6 Aout 11</a:t>
            </a:r>
            <a:endParaRPr lang="fr-FR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90488"/>
            <a:ext cx="6572250" cy="66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123728" y="620688"/>
            <a:ext cx="5328592" cy="216024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483768" y="836712"/>
            <a:ext cx="83227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±10%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123728" y="3933056"/>
            <a:ext cx="5328592" cy="216024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31609" y="5579948"/>
            <a:ext cx="90281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±0.5%</a:t>
            </a:r>
            <a:endParaRPr lang="fr-FR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350" y="176213"/>
            <a:ext cx="6591300" cy="650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03848" y="1484784"/>
            <a:ext cx="1374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Zoom </a:t>
            </a:r>
            <a:r>
              <a:rPr lang="fr-FR" dirty="0" err="1" smtClean="0">
                <a:solidFill>
                  <a:srgbClr val="FF0000"/>
                </a:solidFill>
              </a:rPr>
              <a:t>Mean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7788" y="133350"/>
            <a:ext cx="6448425" cy="659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3203848" y="1484784"/>
            <a:ext cx="1555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Zoom </a:t>
            </a:r>
            <a:r>
              <a:rPr lang="fr-FR" dirty="0" err="1" smtClean="0">
                <a:solidFill>
                  <a:srgbClr val="FF0000"/>
                </a:solidFill>
              </a:rPr>
              <a:t>Median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6672"/>
            <a:ext cx="5180029" cy="5045174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23529" y="5805264"/>
          <a:ext cx="7704856" cy="1052736"/>
        </p:xfrm>
        <a:graphic>
          <a:graphicData uri="http://schemas.openxmlformats.org/drawingml/2006/table">
            <a:tbl>
              <a:tblPr/>
              <a:tblGrid>
                <a:gridCol w="1800199"/>
                <a:gridCol w="216024"/>
                <a:gridCol w="432048"/>
                <a:gridCol w="720080"/>
                <a:gridCol w="504056"/>
                <a:gridCol w="360040"/>
                <a:gridCol w="792088"/>
                <a:gridCol w="1584176"/>
                <a:gridCol w="1296145"/>
              </a:tblGrid>
              <a:tr h="526368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A85[DFL98]461*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0.0500613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1353.25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</a:tr>
              <a:tr h="526368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A85[SDG98]3114*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0.0502348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1353.03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51520" y="1052736"/>
            <a:ext cx="1250983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JMMartin</a:t>
            </a:r>
            <a:endParaRPr lang="fr-FR" dirty="0" smtClean="0"/>
          </a:p>
          <a:p>
            <a:r>
              <a:rPr lang="fr-FR" dirty="0" smtClean="0"/>
              <a:t>Ch. Ferrari</a:t>
            </a:r>
            <a:endParaRPr lang="fr-FR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Stratégie adoptée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Gains </a:t>
            </a:r>
          </a:p>
          <a:p>
            <a:pPr lvl="1"/>
            <a:r>
              <a:rPr lang="fr-FR" dirty="0" smtClean="0"/>
              <a:t>5120 paquets, 1 médiane/spectre</a:t>
            </a:r>
          </a:p>
          <a:p>
            <a:pPr lvl="1"/>
            <a:r>
              <a:rPr lang="fr-FR" dirty="0" smtClean="0"/>
              <a:t>~20 spectres (~14 sec.)</a:t>
            </a:r>
          </a:p>
          <a:p>
            <a:r>
              <a:rPr lang="fr-FR" dirty="0" smtClean="0"/>
              <a:t>Calibrations</a:t>
            </a:r>
          </a:p>
          <a:p>
            <a:pPr lvl="1"/>
            <a:r>
              <a:rPr lang="fr-FR" dirty="0" smtClean="0"/>
              <a:t>1024 paquets, 1 médiane/spectre</a:t>
            </a:r>
          </a:p>
          <a:p>
            <a:pPr lvl="1"/>
            <a:r>
              <a:rPr lang="fr-FR" dirty="0" smtClean="0"/>
              <a:t>~110 spectres (~14 sec.)</a:t>
            </a:r>
          </a:p>
          <a:p>
            <a:r>
              <a:rPr lang="fr-FR" dirty="0" smtClean="0"/>
              <a:t>ON ou OFF</a:t>
            </a:r>
          </a:p>
          <a:p>
            <a:pPr lvl="1"/>
            <a:r>
              <a:rPr lang="fr-FR" dirty="0" smtClean="0"/>
              <a:t>5120 paquets, 1 moyenne de 5 médianes/spectre</a:t>
            </a:r>
          </a:p>
          <a:p>
            <a:pPr lvl="1"/>
            <a:r>
              <a:rPr lang="fr-FR" dirty="0" smtClean="0"/>
              <a:t>~10 spectres (~30 sec.)</a:t>
            </a:r>
            <a:endParaRPr lang="fr-FR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Prises de données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Par cycle: 2x30sec data utiles / 2min total</a:t>
            </a:r>
          </a:p>
          <a:p>
            <a:r>
              <a:rPr lang="fr-FR" smtClean="0"/>
              <a:t>20110428 </a:t>
            </a:r>
            <a:r>
              <a:rPr lang="fr-FR" dirty="0" smtClean="0"/>
              <a:t>(151675): 14 cycles</a:t>
            </a:r>
            <a:endParaRPr lang="fr-FR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Gains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003232" cy="4114800"/>
          </a:xfrm>
        </p:spPr>
        <p:txBody>
          <a:bodyPr/>
          <a:lstStyle/>
          <a:p>
            <a:r>
              <a:rPr lang="fr-FR" dirty="0" smtClean="0"/>
              <a:t>Sélection des fichiers &lt; fin 1ere DAB</a:t>
            </a:r>
          </a:p>
          <a:p>
            <a:r>
              <a:rPr lang="fr-FR" dirty="0" smtClean="0"/>
              <a:t>Fenêtres de 5120 </a:t>
            </a:r>
            <a:r>
              <a:rPr lang="fr-FR" dirty="0" err="1" smtClean="0"/>
              <a:t>paq</a:t>
            </a:r>
            <a:r>
              <a:rPr lang="fr-FR" dirty="0" smtClean="0"/>
              <a:t>. ~ 0.6sec</a:t>
            </a:r>
          </a:p>
          <a:p>
            <a:r>
              <a:rPr lang="fr-FR" dirty="0" smtClean="0"/>
              <a:t>Double filtrages, dont </a:t>
            </a:r>
            <a:r>
              <a:rPr lang="fr-FR" dirty="0" err="1" smtClean="0">
                <a:latin typeface="Symbol" pitchFamily="18" charset="2"/>
              </a:rPr>
              <a:t>D</a:t>
            </a:r>
            <a:r>
              <a:rPr lang="fr-FR" dirty="0" err="1" smtClean="0"/>
              <a:t>f</a:t>
            </a:r>
            <a:r>
              <a:rPr lang="fr-FR" dirty="0" smtClean="0"/>
              <a:t> = 3MHz</a:t>
            </a:r>
          </a:p>
          <a:p>
            <a:r>
              <a:rPr lang="fr-FR" dirty="0" smtClean="0"/>
              <a:t>Sélection des spectres automatiques sur un seuil de la puissance totale</a:t>
            </a:r>
          </a:p>
          <a:p>
            <a:r>
              <a:rPr lang="fr-FR" dirty="0" smtClean="0"/>
              <a:t>Moyenne des (19) spectres sélectionnés</a:t>
            </a:r>
            <a:endParaRPr lang="fr-FR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Gains (suite)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395536" y="2132856"/>
            <a:ext cx="3934867" cy="4198417"/>
            <a:chOff x="395536" y="2132856"/>
            <a:chExt cx="3934867" cy="419841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2132856"/>
              <a:ext cx="3934867" cy="4198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Connecteur droit 4"/>
            <p:cNvCxnSpPr/>
            <p:nvPr/>
          </p:nvCxnSpPr>
          <p:spPr>
            <a:xfrm>
              <a:off x="827584" y="3645024"/>
              <a:ext cx="338437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>
              <a:off x="827584" y="5733256"/>
              <a:ext cx="338437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132856"/>
            <a:ext cx="4104456" cy="4199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589" y="1412775"/>
            <a:ext cx="5302194" cy="534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Gains (suite)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707904" y="3140968"/>
            <a:ext cx="1785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Ptes</a:t>
            </a:r>
            <a:r>
              <a:rPr lang="fr-FR" dirty="0" smtClean="0">
                <a:solidFill>
                  <a:schemeClr val="bg2"/>
                </a:solidFill>
              </a:rPr>
              <a:t> oscillations</a:t>
            </a:r>
            <a:endParaRPr lang="fr-FR" dirty="0">
              <a:solidFill>
                <a:schemeClr val="bg2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52736"/>
            <a:ext cx="2912251" cy="295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avec flèche 4"/>
          <p:cNvCxnSpPr/>
          <p:nvPr/>
        </p:nvCxnSpPr>
        <p:spPr>
          <a:xfrm flipV="1">
            <a:off x="5652120" y="3212976"/>
            <a:ext cx="792088" cy="7200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e 25"/>
          <p:cNvGrpSpPr/>
          <p:nvPr/>
        </p:nvGrpSpPr>
        <p:grpSpPr>
          <a:xfrm>
            <a:off x="1043608" y="1203978"/>
            <a:ext cx="3744416" cy="3809198"/>
            <a:chOff x="755576" y="908720"/>
            <a:chExt cx="3744416" cy="3809198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908720"/>
              <a:ext cx="3744416" cy="3809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1619672" y="3676571"/>
              <a:ext cx="360040" cy="720080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419872" y="3676571"/>
              <a:ext cx="360040" cy="720080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" name="Connecteur droit avec flèche 5"/>
            <p:cNvCxnSpPr/>
            <p:nvPr/>
          </p:nvCxnSpPr>
          <p:spPr>
            <a:xfrm>
              <a:off x="2195736" y="2956491"/>
              <a:ext cx="1296144" cy="1588"/>
            </a:xfrm>
            <a:prstGeom prst="straightConnector1">
              <a:avLst/>
            </a:prstGeom>
            <a:ln>
              <a:solidFill>
                <a:schemeClr val="bg1">
                  <a:lumMod val="60000"/>
                  <a:lumOff val="40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/>
            <p:cNvCxnSpPr/>
            <p:nvPr/>
          </p:nvCxnSpPr>
          <p:spPr>
            <a:xfrm>
              <a:off x="2195736" y="2524443"/>
              <a:ext cx="1296144" cy="1588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>
            <a:xfrm rot="5400000" flipH="1" flipV="1">
              <a:off x="2698997" y="3604563"/>
              <a:ext cx="1296144" cy="1588"/>
            </a:xfrm>
            <a:prstGeom prst="straightConnector1">
              <a:avLst/>
            </a:prstGeom>
            <a:ln>
              <a:solidFill>
                <a:schemeClr val="bg1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rot="5400000" flipH="1" flipV="1">
              <a:off x="2851397" y="3171721"/>
              <a:ext cx="129614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ZoneTexte 10"/>
          <p:cNvSpPr txBox="1"/>
          <p:nvPr/>
        </p:nvSpPr>
        <p:spPr>
          <a:xfrm>
            <a:off x="4932040" y="2564904"/>
            <a:ext cx="3961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solidFill>
                  <a:schemeClr val="tx2"/>
                </a:solidFill>
              </a:rPr>
              <a:t>Seuil</a:t>
            </a:r>
            <a:r>
              <a:rPr lang="fr-FR" sz="2000" baseline="-25000" dirty="0" err="1" smtClean="0">
                <a:solidFill>
                  <a:schemeClr val="tx2"/>
                </a:solidFill>
              </a:rPr>
              <a:t>i</a:t>
            </a:r>
            <a:r>
              <a:rPr lang="fr-FR" sz="2000" baseline="-25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= </a:t>
            </a:r>
            <a:r>
              <a:rPr lang="fr-FR" sz="2000" dirty="0" err="1" smtClean="0">
                <a:solidFill>
                  <a:schemeClr val="tx2"/>
                </a:solidFill>
              </a:rPr>
              <a:t>Tsys</a:t>
            </a:r>
            <a:r>
              <a:rPr lang="fr-FR" sz="2000" baseline="-25000" dirty="0" err="1" smtClean="0">
                <a:solidFill>
                  <a:schemeClr val="tx2"/>
                </a:solidFill>
              </a:rPr>
              <a:t>i</a:t>
            </a:r>
            <a:r>
              <a:rPr lang="fr-FR" sz="2000" dirty="0" smtClean="0">
                <a:solidFill>
                  <a:schemeClr val="tx2"/>
                </a:solidFill>
              </a:rPr>
              <a:t> + 80% (Max</a:t>
            </a:r>
            <a:r>
              <a:rPr lang="fr-FR" sz="2000" baseline="-25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- </a:t>
            </a:r>
            <a:r>
              <a:rPr lang="fr-FR" sz="2000" dirty="0" err="1" smtClean="0">
                <a:solidFill>
                  <a:schemeClr val="tx2"/>
                </a:solidFill>
              </a:rPr>
              <a:t>Tsys</a:t>
            </a:r>
            <a:r>
              <a:rPr lang="fr-FR" sz="2000" baseline="-25000" dirty="0" err="1" smtClean="0">
                <a:solidFill>
                  <a:schemeClr val="tx2"/>
                </a:solidFill>
              </a:rPr>
              <a:t>i</a:t>
            </a:r>
            <a:r>
              <a:rPr lang="fr-FR" sz="2000" dirty="0" smtClean="0">
                <a:solidFill>
                  <a:schemeClr val="tx2"/>
                </a:solidFill>
              </a:rPr>
              <a:t>)</a:t>
            </a:r>
            <a:endParaRPr lang="fr-FR" sz="2000" dirty="0">
              <a:solidFill>
                <a:schemeClr val="tx2"/>
              </a:solidFill>
            </a:endParaRPr>
          </a:p>
        </p:txBody>
      </p:sp>
      <p:sp>
        <p:nvSpPr>
          <p:cNvPr id="20" name="Titre 19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84300"/>
          </a:xfrm>
        </p:spPr>
        <p:txBody>
          <a:bodyPr/>
          <a:lstStyle/>
          <a:p>
            <a:r>
              <a:rPr lang="fr-FR" dirty="0" smtClean="0"/>
              <a:t>Ex. Abell85 du 28 mars 11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467544" y="5099700"/>
            <a:ext cx="83345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1600" dirty="0" smtClean="0"/>
              <a:t>Le </a:t>
            </a:r>
            <a:r>
              <a:rPr lang="fr-FR" sz="1600" dirty="0" err="1" smtClean="0"/>
              <a:t>Tsys</a:t>
            </a:r>
            <a:r>
              <a:rPr lang="fr-FR" sz="1600" dirty="0" smtClean="0"/>
              <a:t> est déterminé par la médiane des valeurs dans les fenêtres [-3,-1] U [6,8]sec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 smtClean="0"/>
              <a:t>Le </a:t>
            </a:r>
            <a:r>
              <a:rPr lang="fr-FR" sz="1600" dirty="0" err="1" smtClean="0"/>
              <a:t>coef</a:t>
            </a:r>
            <a:r>
              <a:rPr lang="fr-FR" sz="1600" dirty="0" smtClean="0"/>
              <a:t>. de </a:t>
            </a:r>
            <a:r>
              <a:rPr lang="fr-FR" sz="1600" dirty="0" err="1" smtClean="0"/>
              <a:t>calib</a:t>
            </a:r>
            <a:r>
              <a:rPr lang="fr-FR" sz="1600" dirty="0" smtClean="0"/>
              <a:t>. est le résultat de la moyenne des médianes de 2 plateaux DAB. Les plateaux sont détectés par différences adjacentes.</a:t>
            </a:r>
          </a:p>
          <a:p>
            <a:pPr marL="342900" indent="-342900"/>
            <a:r>
              <a:rPr lang="fr-FR" sz="1600" dirty="0" smtClean="0"/>
              <a:t>L’usage des médianes élimine en principe des </a:t>
            </a:r>
            <a:r>
              <a:rPr lang="fr-FR" sz="1600" dirty="0" err="1" smtClean="0"/>
              <a:t>RFIs</a:t>
            </a:r>
            <a:r>
              <a:rPr lang="fr-FR" sz="1600" dirty="0" smtClean="0"/>
              <a:t>, et l’usage de la moyenne est rendu nécessaire car la médiane de deux lots finis de valeurs centrées autour de moyennes trop différentes n’est pas stable. </a:t>
            </a:r>
            <a:endParaRPr lang="fr-FR" sz="1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57300"/>
            <a:ext cx="550545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204864"/>
            <a:ext cx="3736785" cy="380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Calibration 1280MHz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187624" y="5733256"/>
            <a:ext cx="93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Ici  = 1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rot="16200000">
            <a:off x="-239190" y="3703686"/>
            <a:ext cx="1494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Spectre/Gain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137594" y="5733256"/>
            <a:ext cx="93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Ici  = 1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91" t="533"/>
          <a:stretch>
            <a:fillRect/>
          </a:stretch>
        </p:blipFill>
        <p:spPr bwMode="auto">
          <a:xfrm>
            <a:off x="1331640" y="116632"/>
            <a:ext cx="6559823" cy="6660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1198"/>
          <a:stretch>
            <a:fillRect/>
          </a:stretch>
        </p:blipFill>
        <p:spPr bwMode="auto">
          <a:xfrm>
            <a:off x="4644008" y="1484784"/>
            <a:ext cx="4426758" cy="46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1380MHz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24" y="1484784"/>
            <a:ext cx="454267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547664" y="6309320"/>
            <a:ext cx="752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Zoom</a:t>
            </a:r>
            <a:endParaRPr lang="fr-FR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1410MHz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16832"/>
            <a:ext cx="9001000" cy="45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Spectre « normalisé » moyen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419872" y="2420888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runs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995936" y="2420888"/>
            <a:ext cx="787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cycles</a:t>
            </a:r>
            <a:endParaRPr lang="fr-F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24944"/>
            <a:ext cx="7096420" cy="1240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293096"/>
            <a:ext cx="4410051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2087709" y="5733256"/>
            <a:ext cx="7056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 hic est que </a:t>
            </a:r>
            <a:r>
              <a:rPr lang="fr-FR" dirty="0" err="1" smtClean="0"/>
              <a:t>Tsys</a:t>
            </a:r>
            <a:r>
              <a:rPr lang="fr-FR" dirty="0" smtClean="0"/>
              <a:t> varie début/fin de </a:t>
            </a:r>
            <a:r>
              <a:rPr lang="fr-FR" dirty="0" err="1" smtClean="0"/>
              <a:t>run</a:t>
            </a:r>
            <a:r>
              <a:rPr lang="fr-FR" dirty="0" smtClean="0"/>
              <a:t> voir </a:t>
            </a:r>
            <a:r>
              <a:rPr lang="fr-FR" dirty="0" err="1" smtClean="0"/>
              <a:t>slides</a:t>
            </a:r>
            <a:r>
              <a:rPr lang="fr-FR" dirty="0" smtClean="0"/>
              <a:t> suivants</a:t>
            </a:r>
          </a:p>
          <a:p>
            <a:r>
              <a:rPr lang="fr-FR" dirty="0" smtClean="0"/>
              <a:t>On pourrait envisager un (ON-OFF/OFF)</a:t>
            </a:r>
            <a:r>
              <a:rPr lang="fr-FR" baseline="-25000" dirty="0" err="1" smtClean="0"/>
              <a:t>r,c</a:t>
            </a:r>
            <a:endParaRPr lang="fr-FR" baseline="-25000" dirty="0" smtClean="0"/>
          </a:p>
          <a:p>
            <a:r>
              <a:rPr lang="fr-FR" dirty="0" smtClean="0"/>
              <a:t>Une alternative serait de prendre la médiane au lieu de la moyenne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55576" y="6021288"/>
            <a:ext cx="1117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Evolution</a:t>
            </a:r>
            <a:endParaRPr lang="fr-FR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Calibration: F </a:t>
            </a:r>
            <a:r>
              <a:rPr lang="fr-FR" dirty="0" err="1" smtClean="0"/>
              <a:t>Alsac</a:t>
            </a:r>
            <a:r>
              <a:rPr lang="fr-FR" dirty="0" smtClean="0"/>
              <a:t> (15/05/11)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421904" y="1846565"/>
            <a:ext cx="5742384" cy="3886691"/>
            <a:chOff x="611560" y="1484784"/>
            <a:chExt cx="5742384" cy="3886691"/>
          </a:xfrm>
        </p:grpSpPr>
        <p:sp>
          <p:nvSpPr>
            <p:cNvPr id="3" name="Rectangle 2"/>
            <p:cNvSpPr/>
            <p:nvPr/>
          </p:nvSpPr>
          <p:spPr>
            <a:xfrm>
              <a:off x="611560" y="1484784"/>
              <a:ext cx="5742384" cy="64633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r>
                <a:rPr lang="fr-FR" dirty="0" smtClean="0"/>
                <a:t>20110416 1280.00 E        23.720      0.156           1</a:t>
              </a:r>
            </a:p>
            <a:p>
              <a:r>
                <a:rPr lang="fr-FR" dirty="0" smtClean="0"/>
                <a:t>20110514 1280.00 E        24.341      0.266           1</a:t>
              </a:r>
              <a:endParaRPr lang="fr-FR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11560" y="2132856"/>
              <a:ext cx="5742384" cy="646331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pl-PL" dirty="0" smtClean="0"/>
                <a:t>20110416 1280.00 W        29.275      0.173           1</a:t>
              </a:r>
            </a:p>
            <a:p>
              <a:r>
                <a:rPr lang="pl-PL" dirty="0" smtClean="0"/>
                <a:t>20110514 1280.00 W        30.012      0.305           1</a:t>
              </a:r>
              <a:endParaRPr lang="pl-PL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11560" y="2780928"/>
              <a:ext cx="5670376" cy="64633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r>
                <a:rPr lang="fr-FR" dirty="0" smtClean="0"/>
                <a:t>20110416 1380.00 E        21.937      0.224           1</a:t>
              </a:r>
            </a:p>
            <a:p>
              <a:r>
                <a:rPr lang="fr-FR" dirty="0" smtClean="0"/>
                <a:t>20110514 1380.00 E        21.690      0.047           1</a:t>
              </a:r>
              <a:endParaRPr lang="fr-FR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11560" y="3430741"/>
              <a:ext cx="5616624" cy="64633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pl-PL" dirty="0" smtClean="0"/>
                <a:t>20110416 1380.00 W        26.925      0.073           1</a:t>
              </a:r>
            </a:p>
            <a:p>
              <a:r>
                <a:rPr lang="pl-PL" dirty="0" smtClean="0"/>
                <a:t>20110514 1380.00 W        26.913      0.130           1</a:t>
              </a:r>
              <a:endParaRPr lang="pl-PL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11560" y="4077072"/>
              <a:ext cx="5616624" cy="646331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r>
                <a:rPr lang="fr-FR" dirty="0" smtClean="0"/>
                <a:t>20110416 1410.00 E        16.704      0.067           1</a:t>
              </a:r>
            </a:p>
            <a:p>
              <a:r>
                <a:rPr lang="fr-FR" dirty="0" smtClean="0"/>
                <a:t>20110514 1410.00 E        16.773      0.085           1</a:t>
              </a:r>
              <a:endParaRPr lang="fr-FR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1560" y="4725144"/>
              <a:ext cx="5616624" cy="646331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pl-PL" dirty="0" smtClean="0"/>
                <a:t>20110416 1410.00 W        20.033      0.044           1</a:t>
              </a:r>
            </a:p>
            <a:p>
              <a:r>
                <a:rPr lang="pl-PL" dirty="0" smtClean="0"/>
                <a:t>20110514 1410.00 W        20.120      0.171           1</a:t>
              </a:r>
              <a:endParaRPr lang="pl-PL" dirty="0"/>
            </a:p>
          </p:txBody>
        </p:sp>
      </p:grp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Coeff</a:t>
            </a:r>
            <a:r>
              <a:rPr lang="fr-FR" dirty="0" smtClean="0"/>
              <a:t>. calibration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256425" cy="47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427984" y="2483604"/>
            <a:ext cx="64953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C00000"/>
                </a:solidFill>
              </a:rPr>
              <a:t>Ch</a:t>
            </a:r>
            <a:r>
              <a:rPr lang="fr-FR" dirty="0" smtClean="0">
                <a:solidFill>
                  <a:srgbClr val="C00000"/>
                </a:solidFill>
              </a:rPr>
              <a:t> 0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427984" y="3212976"/>
            <a:ext cx="64953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70C0"/>
                </a:solidFill>
              </a:rPr>
              <a:t>Ch</a:t>
            </a:r>
            <a:r>
              <a:rPr lang="fr-FR" dirty="0" smtClean="0">
                <a:solidFill>
                  <a:srgbClr val="0070C0"/>
                </a:solidFill>
              </a:rPr>
              <a:t> 1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63888" y="2708920"/>
            <a:ext cx="73449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AFB94B"/>
                </a:solidFill>
              </a:rPr>
              <a:t>Mean</a:t>
            </a:r>
            <a:endParaRPr lang="fr-FR" dirty="0">
              <a:solidFill>
                <a:srgbClr val="AFB94B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44008" y="1412776"/>
            <a:ext cx="3210944" cy="369332"/>
          </a:xfrm>
          <a:prstGeom prst="rect">
            <a:avLst/>
          </a:prstGeom>
          <a:solidFill>
            <a:schemeClr val="tx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Hyp</a:t>
            </a:r>
            <a:r>
              <a:rPr lang="fr-FR" dirty="0" smtClean="0">
                <a:solidFill>
                  <a:schemeClr val="bg1"/>
                </a:solidFill>
              </a:rPr>
              <a:t>. </a:t>
            </a:r>
            <a:r>
              <a:rPr lang="fr-FR" dirty="0" err="1" smtClean="0">
                <a:solidFill>
                  <a:schemeClr val="bg1"/>
                </a:solidFill>
              </a:rPr>
              <a:t>Ch</a:t>
            </a:r>
            <a:r>
              <a:rPr lang="fr-FR" dirty="0" smtClean="0">
                <a:solidFill>
                  <a:schemeClr val="bg1"/>
                </a:solidFill>
              </a:rPr>
              <a:t> 0 (BAO) = West (RT)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979712" y="2348880"/>
            <a:ext cx="537327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5%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rot="5400000">
            <a:off x="1547664" y="2492896"/>
            <a:ext cx="72008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rot="5400000">
            <a:off x="-286952" y="4329100"/>
            <a:ext cx="3096344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403648" y="4067780"/>
            <a:ext cx="66396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20%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220072" y="836712"/>
            <a:ext cx="2630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Coeff</a:t>
            </a:r>
            <a:r>
              <a:rPr lang="fr-FR" dirty="0" smtClean="0"/>
              <a:t>. RT/&lt;</a:t>
            </a:r>
            <a:r>
              <a:rPr lang="fr-FR" dirty="0" err="1" smtClean="0"/>
              <a:t>Coeff</a:t>
            </a:r>
            <a:r>
              <a:rPr lang="fr-FR" dirty="0" smtClean="0"/>
              <a:t>. BAO&gt;</a:t>
            </a:r>
            <a:endParaRPr lang="fr-FR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Rappel procédure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Par cycle, pour chaque voie, et pour chaque mode (ON,OFF)</a:t>
            </a:r>
          </a:p>
          <a:p>
            <a:pPr lvl="1"/>
            <a:r>
              <a:rPr lang="fr-FR" dirty="0" smtClean="0"/>
              <a:t>Calcul d’une médiane par 22000 </a:t>
            </a:r>
            <a:r>
              <a:rPr lang="fr-FR" dirty="0" err="1" smtClean="0"/>
              <a:t>paq</a:t>
            </a:r>
            <a:r>
              <a:rPr lang="fr-FR" dirty="0" smtClean="0"/>
              <a:t>. et sur une largeur de bande de 1MHz</a:t>
            </a:r>
          </a:p>
          <a:p>
            <a:pPr lvl="1"/>
            <a:r>
              <a:rPr lang="fr-FR" dirty="0" smtClean="0"/>
              <a:t>Moyenne d’environ 10 médianes </a:t>
            </a:r>
            <a:r>
              <a:rPr lang="fr-FR" sz="1400" i="1" dirty="0" smtClean="0"/>
              <a:t>(nb. Par possible de faire des médianes sur 220000 paquets)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chaque voie, moyenne sur les N cycles de la différence des médianes moyennées ON-OFF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Affectation pour chaque voie de « son coefficient » de calibration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Moyenne des ON-OFF calibrés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569601"/>
            <a:ext cx="3312368" cy="328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1" y="3573016"/>
            <a:ext cx="3270885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8562" y="188640"/>
            <a:ext cx="3319462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88640"/>
            <a:ext cx="330517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31540" y="1916832"/>
            <a:ext cx="64953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Ch</a:t>
            </a:r>
            <a:r>
              <a:rPr lang="fr-FR" dirty="0" smtClean="0"/>
              <a:t> 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31540" y="4787860"/>
            <a:ext cx="64953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Ch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483768" y="764704"/>
            <a:ext cx="50206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798131" y="755412"/>
            <a:ext cx="58862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OFF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627784" y="3933056"/>
            <a:ext cx="522758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Moyenne ~10 médianes sur 22000 </a:t>
            </a:r>
            <a:r>
              <a:rPr lang="fr-FR" dirty="0" err="1" smtClean="0">
                <a:solidFill>
                  <a:schemeClr val="bg2"/>
                </a:solidFill>
              </a:rPr>
              <a:t>paq</a:t>
            </a:r>
            <a:r>
              <a:rPr lang="fr-FR" dirty="0" smtClean="0">
                <a:solidFill>
                  <a:schemeClr val="bg2"/>
                </a:solidFill>
              </a:rPr>
              <a:t>. par cycle</a:t>
            </a:r>
            <a:endParaRPr lang="fr-FR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-2354"/>
            <a:ext cx="7056784" cy="686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3203848" y="620688"/>
            <a:ext cx="235692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Zoom 1350-1400MHz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ON-OFF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1"/>
            <a:ext cx="4049981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39552" y="5805264"/>
            <a:ext cx="3691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Moyenne sur les cycles des On-Off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988397" y="5733256"/>
            <a:ext cx="383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Moyenne des voies calibrées On-Off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860032" y="1628800"/>
            <a:ext cx="4010967" cy="4045794"/>
            <a:chOff x="4860032" y="1628800"/>
            <a:chExt cx="4010967" cy="404579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60032" y="1628800"/>
              <a:ext cx="4010967" cy="4045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ZoneTexte 6"/>
            <p:cNvSpPr txBox="1"/>
            <p:nvPr/>
          </p:nvSpPr>
          <p:spPr>
            <a:xfrm>
              <a:off x="4860032" y="1628800"/>
              <a:ext cx="590226" cy="369332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chemeClr val="bg2"/>
                  </a:solidFill>
                </a:rPr>
                <a:t>mJy</a:t>
              </a:r>
              <a:endParaRPr lang="fr-FR" dirty="0">
                <a:solidFill>
                  <a:schemeClr val="bg2"/>
                </a:solidFill>
              </a:endParaRP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5364088" y="4077072"/>
              <a:ext cx="324036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5652120" y="2636912"/>
              <a:ext cx="16237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Biais ~10 </a:t>
              </a:r>
              <a:r>
                <a:rPr lang="fr-FR" dirty="0" err="1" smtClean="0">
                  <a:solidFill>
                    <a:srgbClr val="FF0000"/>
                  </a:solidFill>
                </a:rPr>
                <a:t>mJy</a:t>
              </a:r>
              <a:endParaRPr lang="fr-FR" dirty="0" smtClean="0">
                <a:solidFill>
                  <a:srgbClr val="FF0000"/>
                </a:solidFill>
              </a:endParaRPr>
            </a:p>
            <a:p>
              <a:r>
                <a:rPr lang="fr-FR" dirty="0" smtClean="0">
                  <a:solidFill>
                    <a:srgbClr val="FF0000"/>
                  </a:solidFill>
                </a:rPr>
                <a:t>RMS ~ 4mJy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7236296" y="2023926"/>
            <a:ext cx="1368152" cy="1405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Calibration cycle par cycle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fr-FR" sz="2000" dirty="0" smtClean="0"/>
              <a:t>Dans la calibration il y a un rapport du type « </a:t>
            </a:r>
            <a:r>
              <a:rPr lang="fr-FR" sz="2000" dirty="0" err="1" smtClean="0"/>
              <a:t>Coef</a:t>
            </a:r>
            <a:r>
              <a:rPr lang="fr-FR" sz="2000" dirty="0" smtClean="0"/>
              <a:t>. RT / </a:t>
            </a:r>
            <a:r>
              <a:rPr lang="fr-FR" sz="2000" dirty="0" err="1" smtClean="0"/>
              <a:t>Coef</a:t>
            </a:r>
            <a:r>
              <a:rPr lang="fr-FR" sz="2000" dirty="0" smtClean="0"/>
              <a:t>. BAO »</a:t>
            </a:r>
          </a:p>
          <a:p>
            <a:r>
              <a:rPr lang="fr-FR" sz="2000" dirty="0" smtClean="0">
                <a:solidFill>
                  <a:srgbClr val="FFFF00"/>
                </a:solidFill>
              </a:rPr>
              <a:t>Le </a:t>
            </a:r>
            <a:r>
              <a:rPr lang="fr-FR" sz="2000" dirty="0" err="1" smtClean="0">
                <a:solidFill>
                  <a:srgbClr val="FFFF00"/>
                </a:solidFill>
              </a:rPr>
              <a:t>Coef</a:t>
            </a:r>
            <a:r>
              <a:rPr lang="fr-FR" sz="2000" dirty="0" smtClean="0">
                <a:solidFill>
                  <a:srgbClr val="FFFF00"/>
                </a:solidFill>
              </a:rPr>
              <a:t>. BAO varie </a:t>
            </a:r>
            <a:r>
              <a:rPr lang="fr-FR" sz="2000" dirty="0" smtClean="0"/>
              <a:t>au cour de la prise de données, et l’on peut prendre en compte facilement</a:t>
            </a:r>
          </a:p>
          <a:p>
            <a:r>
              <a:rPr lang="fr-FR" sz="2000" dirty="0" smtClean="0"/>
              <a:t>Impact sur le « ON-OFF » ?</a:t>
            </a:r>
          </a:p>
          <a:p>
            <a:r>
              <a:rPr lang="fr-FR" sz="2000" dirty="0" smtClean="0"/>
              <a:t>Si on prend le </a:t>
            </a:r>
            <a:r>
              <a:rPr lang="fr-FR" sz="2000" dirty="0" err="1" smtClean="0"/>
              <a:t>coeff</a:t>
            </a:r>
            <a:r>
              <a:rPr lang="fr-FR" sz="2000" dirty="0" smtClean="0"/>
              <a:t> de la DAB ON (début de chaque cycle), la différence de point de vue n’est pas significative</a:t>
            </a:r>
          </a:p>
          <a:p>
            <a:r>
              <a:rPr lang="fr-FR" sz="2000" dirty="0" smtClean="0"/>
              <a:t>Idem avec DAB OFF (voir ci-après)</a:t>
            </a:r>
            <a:endParaRPr lang="fr-F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9267" y="1916832"/>
            <a:ext cx="3941165" cy="408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220072" y="263691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Différence entre les 2 types de calibrations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5004048" y="4149080"/>
            <a:ext cx="331236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228184" y="3645024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 </a:t>
            </a:r>
            <a:r>
              <a:rPr lang="fr-FR" dirty="0" err="1" smtClean="0">
                <a:solidFill>
                  <a:srgbClr val="FF0000"/>
                </a:solidFill>
              </a:rPr>
              <a:t>mJy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Diff</a:t>
            </a:r>
            <a:r>
              <a:rPr lang="fr-FR" dirty="0" smtClean="0"/>
              <a:t>. </a:t>
            </a:r>
            <a:r>
              <a:rPr lang="fr-FR" dirty="0" err="1" smtClean="0"/>
              <a:t>Calib</a:t>
            </a:r>
            <a:r>
              <a:rPr lang="fr-FR" dirty="0" smtClean="0"/>
              <a:t>. avec DAB OFF et ON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99592" y="1556792"/>
            <a:ext cx="72228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Rappel: pour chaque cycle on a DAB ON/data ON/DAB OFF/data OFF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51520" y="6525344"/>
            <a:ext cx="2062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DAB: diode à bruit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880760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55576" y="3429000"/>
            <a:ext cx="7920880" cy="1656184"/>
          </a:xfrm>
          <a:prstGeom prst="rect">
            <a:avLst/>
          </a:prstGeom>
          <a:solidFill>
            <a:srgbClr val="FFC000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187624" y="299695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+/- 0.5%</a:t>
            </a:r>
            <a:endParaRPr lang="fr-FR" dirty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Abell85 16 avril 11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Gains</a:t>
            </a:r>
            <a:endParaRPr lang="fr-FR" dirty="0"/>
          </a:p>
        </p:txBody>
      </p:sp>
      <p:grpSp>
        <p:nvGrpSpPr>
          <p:cNvPr id="17" name="Groupe 16"/>
          <p:cNvGrpSpPr/>
          <p:nvPr/>
        </p:nvGrpSpPr>
        <p:grpSpPr>
          <a:xfrm>
            <a:off x="251520" y="1556792"/>
            <a:ext cx="3938958" cy="4092501"/>
            <a:chOff x="251520" y="1556792"/>
            <a:chExt cx="3938958" cy="409250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1556792"/>
              <a:ext cx="3938958" cy="4092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Connecteur droit avec flèche 6"/>
            <p:cNvCxnSpPr/>
            <p:nvPr/>
          </p:nvCxnSpPr>
          <p:spPr>
            <a:xfrm flipV="1">
              <a:off x="1691680" y="2348880"/>
              <a:ext cx="648072" cy="576064"/>
            </a:xfrm>
            <a:prstGeom prst="straightConnector1">
              <a:avLst/>
            </a:prstGeom>
            <a:ln>
              <a:solidFill>
                <a:srgbClr val="FFC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 rot="5400000" flipH="1" flipV="1">
              <a:off x="1475656" y="2564904"/>
              <a:ext cx="1152128" cy="720080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2483768" y="2204864"/>
              <a:ext cx="1510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chemeClr val="bg2"/>
                  </a:solidFill>
                </a:rPr>
                <a:t>16/04/11 cycle 1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V="1">
              <a:off x="1691680" y="2996952"/>
              <a:ext cx="864096" cy="7200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 rot="5400000" flipH="1" flipV="1">
              <a:off x="1759496" y="3073152"/>
              <a:ext cx="872480" cy="720080"/>
            </a:xfrm>
            <a:prstGeom prst="straightConnector1">
              <a:avLst/>
            </a:prstGeom>
            <a:ln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2555776" y="2852936"/>
              <a:ext cx="1510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chemeClr val="bg2"/>
                  </a:solidFill>
                </a:rPr>
                <a:t>28/04/11 cycle 1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8729" y="1556793"/>
            <a:ext cx="407432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5220072" y="1196752"/>
            <a:ext cx="283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Ratio « 28/4 » / « 16/4 »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5580112" y="2132856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Ch</a:t>
            </a:r>
            <a:r>
              <a:rPr lang="fr-FR" dirty="0" smtClean="0">
                <a:solidFill>
                  <a:schemeClr val="bg2"/>
                </a:solidFill>
              </a:rPr>
              <a:t> 0/</a:t>
            </a:r>
            <a:r>
              <a:rPr lang="fr-FR" dirty="0" smtClean="0">
                <a:solidFill>
                  <a:srgbClr val="FF0000"/>
                </a:solidFill>
              </a:rPr>
              <a:t>Ch1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64088" y="3356992"/>
            <a:ext cx="2376264" cy="792088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5580112" y="42930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[1280-1460]MHz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292080" y="6021288"/>
            <a:ext cx="206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10% de différence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Alternative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 err="1" smtClean="0">
                <a:effectLst/>
              </a:rPr>
              <a:t>Gain</a:t>
            </a:r>
            <a:r>
              <a:rPr lang="fr-FR" sz="2000" baseline="-25000" dirty="0" err="1" smtClean="0">
                <a:effectLst/>
              </a:rPr>
              <a:t>r</a:t>
            </a:r>
            <a:r>
              <a:rPr lang="fr-FR" sz="2000" baseline="-25000" dirty="0" smtClean="0">
                <a:effectLst/>
              </a:rPr>
              <a:t> </a:t>
            </a:r>
            <a:r>
              <a:rPr lang="fr-FR" sz="2000" dirty="0" smtClean="0">
                <a:effectLst/>
              </a:rPr>
              <a:t>= spectre autour de DAB OFF milieu du </a:t>
            </a:r>
            <a:r>
              <a:rPr lang="fr-FR" sz="2000" dirty="0" err="1" smtClean="0">
                <a:effectLst/>
              </a:rPr>
              <a:t>run</a:t>
            </a:r>
            <a:r>
              <a:rPr lang="fr-FR" sz="2000" dirty="0" smtClean="0">
                <a:effectLst/>
              </a:rPr>
              <a:t> « r » avec filtrage médian sur les paquets et fenêtre glissante de 3MHz</a:t>
            </a:r>
          </a:p>
          <a:p>
            <a:r>
              <a:rPr lang="fr-FR" sz="2000" dirty="0" err="1" smtClean="0">
                <a:effectLst/>
              </a:rPr>
              <a:t>OFF</a:t>
            </a:r>
            <a:r>
              <a:rPr lang="fr-FR" sz="2000" baseline="-25000" dirty="0" err="1" smtClean="0">
                <a:effectLst/>
              </a:rPr>
              <a:t>r,c</a:t>
            </a:r>
            <a:r>
              <a:rPr lang="fr-FR" sz="2000" dirty="0" smtClean="0">
                <a:effectLst/>
              </a:rPr>
              <a:t> = spectre OFF avec fenêtre glissante de 2MHz pour enlever les </a:t>
            </a:r>
            <a:r>
              <a:rPr lang="fr-FR" sz="2000" dirty="0" err="1" smtClean="0">
                <a:effectLst/>
              </a:rPr>
              <a:t>RFIs</a:t>
            </a:r>
            <a:r>
              <a:rPr lang="fr-FR" sz="2000" dirty="0" smtClean="0">
                <a:effectLst/>
              </a:rPr>
              <a:t> + raie </a:t>
            </a:r>
            <a:r>
              <a:rPr lang="fr-FR" sz="2000" smtClean="0">
                <a:effectLst/>
              </a:rPr>
              <a:t>HI présente en ON et OFF.</a:t>
            </a:r>
            <a:endParaRPr lang="fr-FR" sz="2000" dirty="0" smtClean="0">
              <a:effectLst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789040"/>
            <a:ext cx="59055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556792"/>
            <a:ext cx="385737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3756420" cy="367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Gains (bis)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1691680" y="2348880"/>
            <a:ext cx="648072" cy="576064"/>
          </a:xfrm>
          <a:prstGeom prst="straightConnector1">
            <a:avLst/>
          </a:prstGeom>
          <a:ln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rot="5400000" flipH="1" flipV="1">
            <a:off x="1475656" y="2564904"/>
            <a:ext cx="1152128" cy="72008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483768" y="2204864"/>
            <a:ext cx="1608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2"/>
                </a:solidFill>
              </a:rPr>
              <a:t>16/04/11 </a:t>
            </a:r>
            <a:r>
              <a:rPr lang="fr-FR" sz="1400" dirty="0" smtClean="0">
                <a:solidFill>
                  <a:srgbClr val="FF0000"/>
                </a:solidFill>
              </a:rPr>
              <a:t>cycle 15</a:t>
            </a:r>
            <a:endParaRPr lang="fr-FR" sz="1400" dirty="0">
              <a:solidFill>
                <a:srgbClr val="FF000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1691680" y="2996952"/>
            <a:ext cx="864096" cy="7200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5400000" flipH="1" flipV="1">
            <a:off x="1759496" y="3073152"/>
            <a:ext cx="872480" cy="720080"/>
          </a:xfrm>
          <a:prstGeom prst="straightConnector1">
            <a:avLst/>
          </a:prstGeom>
          <a:ln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555776" y="2852936"/>
            <a:ext cx="15105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2"/>
                </a:solidFill>
              </a:rPr>
              <a:t>28/04/11 cycle 1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220072" y="1196752"/>
            <a:ext cx="283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Ratio « 28/4 » / « 16/4 »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012160" y="3501008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Ch</a:t>
            </a:r>
            <a:r>
              <a:rPr lang="fr-FR" dirty="0" smtClean="0">
                <a:solidFill>
                  <a:schemeClr val="bg2"/>
                </a:solidFill>
              </a:rPr>
              <a:t> 0/</a:t>
            </a:r>
            <a:r>
              <a:rPr lang="fr-FR" dirty="0" smtClean="0">
                <a:solidFill>
                  <a:srgbClr val="FF0000"/>
                </a:solidFill>
              </a:rPr>
              <a:t>Ch1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48064" y="2204864"/>
            <a:ext cx="2376264" cy="792088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5580112" y="29876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[1280-1460]MHz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5508104" y="5517232"/>
            <a:ext cx="1938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2% de différence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1032812" y="6093296"/>
            <a:ext cx="6779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Cela traduit la variation du </a:t>
            </a:r>
            <a:r>
              <a:rPr lang="fr-FR" dirty="0" err="1" smtClean="0"/>
              <a:t>Tsys</a:t>
            </a:r>
            <a:r>
              <a:rPr lang="fr-FR" dirty="0" smtClean="0"/>
              <a:t> au court du </a:t>
            </a:r>
            <a:r>
              <a:rPr lang="fr-FR" dirty="0" err="1" smtClean="0"/>
              <a:t>run</a:t>
            </a:r>
            <a:r>
              <a:rPr lang="fr-FR" dirty="0" smtClean="0"/>
              <a:t> et de </a:t>
            </a:r>
            <a:r>
              <a:rPr lang="fr-FR" dirty="0" err="1" smtClean="0"/>
              <a:t>run</a:t>
            </a:r>
            <a:r>
              <a:rPr lang="fr-FR" dirty="0" smtClean="0"/>
              <a:t> en </a:t>
            </a:r>
            <a:r>
              <a:rPr lang="fr-FR" dirty="0" err="1" smtClean="0"/>
              <a:t>run</a:t>
            </a:r>
            <a:endParaRPr lang="fr-FR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Calib</a:t>
            </a:r>
            <a:r>
              <a:rPr lang="fr-FR" dirty="0" smtClean="0"/>
              <a:t>. type « On »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1899"/>
            <a:ext cx="4032448" cy="408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3546" y="2132856"/>
            <a:ext cx="40690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Calib</a:t>
            </a:r>
            <a:r>
              <a:rPr lang="fr-FR" dirty="0" smtClean="0"/>
              <a:t>. type « On » et « Off »</a:t>
            </a:r>
            <a:endParaRPr lang="fr-FR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40690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195736" y="1700808"/>
            <a:ext cx="476412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On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60848"/>
            <a:ext cx="4062842" cy="41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471852" y="1700808"/>
            <a:ext cx="494046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Off</a:t>
            </a:r>
            <a:endParaRPr lang="fr-FR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025" y="152400"/>
            <a:ext cx="64579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23728" y="1844824"/>
            <a:ext cx="5328592" cy="3528392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516216" y="1484784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± 1%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Légères modifications de la procédure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Par cycle, pour chaque voie, et pour chaque mode (ON,OFF)</a:t>
            </a:r>
          </a:p>
          <a:p>
            <a:pPr lvl="1"/>
            <a:r>
              <a:rPr lang="fr-FR" dirty="0" smtClean="0"/>
              <a:t>Calcul d’une médiane par 22000 </a:t>
            </a:r>
            <a:r>
              <a:rPr lang="fr-FR" dirty="0" err="1" smtClean="0"/>
              <a:t>paq</a:t>
            </a:r>
            <a:r>
              <a:rPr lang="fr-FR" dirty="0" smtClean="0"/>
              <a:t>. et sur une largeur de bande de 1MHz</a:t>
            </a:r>
          </a:p>
          <a:p>
            <a:pPr lvl="1"/>
            <a:r>
              <a:rPr lang="fr-FR" dirty="0" smtClean="0"/>
              <a:t>Moyenne d’environ 10 médianes </a:t>
            </a:r>
            <a:r>
              <a:rPr lang="fr-FR" sz="1400" i="1" dirty="0" smtClean="0"/>
              <a:t>(nb. Par possible de faire des médianes sur 220000 paquets)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Affectation pour chaque voie de « son coefficient » de calibration 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BAO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selon le cycle et phase On ou Off</a:t>
            </a: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Moyenne sur les N cycles de la différence ON-OFF </a:t>
            </a: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pré-calibrée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chaque voie</a:t>
            </a:r>
          </a:p>
          <a:p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Affectation du coefficient « RT » pour chaque voie</a:t>
            </a: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Moyenne sur les 2 voies</a:t>
            </a:r>
          </a:p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6144" y="42558"/>
            <a:ext cx="6372200" cy="677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259632" y="3275692"/>
            <a:ext cx="6545895" cy="36933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Nettement plus de différence cycle à cycle que durant 28/4/11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31540" y="1916832"/>
            <a:ext cx="64953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Ch</a:t>
            </a:r>
            <a:r>
              <a:rPr lang="fr-FR" dirty="0" smtClean="0"/>
              <a:t> 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31540" y="4787860"/>
            <a:ext cx="64953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Ch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483768" y="764704"/>
            <a:ext cx="50206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798131" y="755412"/>
            <a:ext cx="58862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OFF</a:t>
            </a:r>
            <a:endParaRPr lang="fr-FR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On-Off Abell85 16/04/11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323528" y="2060848"/>
            <a:ext cx="3886104" cy="3528392"/>
            <a:chOff x="323528" y="2060848"/>
            <a:chExt cx="3886104" cy="352839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3528" y="2060848"/>
              <a:ext cx="3886104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824582" y="3284984"/>
              <a:ext cx="3169026" cy="1008112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2565059" y="2744924"/>
              <a:ext cx="108144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± 1 </a:t>
              </a:r>
              <a:r>
                <a:rPr lang="fr-FR" dirty="0" err="1" smtClean="0">
                  <a:solidFill>
                    <a:srgbClr val="FF0000"/>
                  </a:solidFill>
                </a:rPr>
                <a:t>Jy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4339372" y="1988839"/>
            <a:ext cx="3974716" cy="3600401"/>
            <a:chOff x="3565360" y="1340768"/>
            <a:chExt cx="2966604" cy="3024337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65360" y="1340768"/>
              <a:ext cx="2966604" cy="3024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3923928" y="2276872"/>
              <a:ext cx="2520280" cy="1152128"/>
            </a:xfrm>
            <a:prstGeom prst="rect">
              <a:avLst/>
            </a:prstGeom>
            <a:solidFill>
              <a:srgbClr val="FFC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4960651" y="1916832"/>
              <a:ext cx="1156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± 50 </a:t>
              </a:r>
              <a:r>
                <a:rPr lang="fr-FR" dirty="0" err="1" smtClean="0">
                  <a:solidFill>
                    <a:srgbClr val="FF0000"/>
                  </a:solidFill>
                </a:rPr>
                <a:t>mJy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Comparaison du 16 et 28/04/11 </a:t>
            </a:r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988840"/>
            <a:ext cx="4010967" cy="404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860032" y="1988840"/>
            <a:ext cx="59022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mJy</a:t>
            </a:r>
            <a:endParaRPr lang="fr-FR" dirty="0">
              <a:solidFill>
                <a:schemeClr val="bg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88840"/>
            <a:ext cx="4070016" cy="408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323528" y="1988840"/>
            <a:ext cx="59022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mJy</a:t>
            </a:r>
            <a:endParaRPr lang="fr-FR" dirty="0">
              <a:solidFill>
                <a:schemeClr val="bg2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899592" y="4005064"/>
            <a:ext cx="770485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27584" y="3645024"/>
            <a:ext cx="7848872" cy="792088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6660232" y="3212976"/>
            <a:ext cx="1156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± 10 </a:t>
            </a:r>
            <a:r>
              <a:rPr lang="fr-FR" dirty="0" err="1" smtClean="0">
                <a:solidFill>
                  <a:srgbClr val="FF0000"/>
                </a:solidFill>
              </a:rPr>
              <a:t>mJy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187624" y="2564904"/>
            <a:ext cx="93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16 avril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580112" y="2564904"/>
            <a:ext cx="93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28 avril</a:t>
            </a:r>
            <a:endParaRPr lang="fr-FR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Fluctuations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628800"/>
            <a:ext cx="4067173" cy="417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0" y="6488668"/>
            <a:ext cx="1914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Canaux ~1000 - 4000</a:t>
            </a:r>
            <a:endParaRPr lang="fr-FR" sz="1400" dirty="0"/>
          </a:p>
        </p:txBody>
      </p:sp>
      <p:sp>
        <p:nvSpPr>
          <p:cNvPr id="5" name="ZoneTexte 4"/>
          <p:cNvSpPr txBox="1"/>
          <p:nvPr/>
        </p:nvSpPr>
        <p:spPr>
          <a:xfrm>
            <a:off x="6372200" y="1268760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28/4/11 14min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120" y="1628800"/>
            <a:ext cx="4077888" cy="41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085217" y="1268760"/>
            <a:ext cx="16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16/4/11 24min</a:t>
            </a: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rot="5400000">
            <a:off x="8101186" y="5012382"/>
            <a:ext cx="86409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5400000">
            <a:off x="2124522" y="4940374"/>
            <a:ext cx="86409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979712" y="5877272"/>
            <a:ext cx="5649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 RMS devrait être dans un rapport (14/24)</a:t>
            </a:r>
            <a:r>
              <a:rPr lang="fr-FR" sz="1100" baseline="70000" dirty="0" smtClean="0"/>
              <a:t>1/2</a:t>
            </a:r>
            <a:r>
              <a:rPr lang="fr-FR" sz="1100" dirty="0" smtClean="0"/>
              <a:t> </a:t>
            </a:r>
            <a:r>
              <a:rPr lang="fr-FR" dirty="0" smtClean="0"/>
              <a:t>~0.764</a:t>
            </a:r>
            <a:endParaRPr lang="fr-FR" baseline="7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Variations du &lt;On-Off&gt; cycle à cycle…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4838104" cy="49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63688" y="3212976"/>
            <a:ext cx="4176464" cy="1656184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211960" y="2780928"/>
            <a:ext cx="1156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± 20 </a:t>
            </a:r>
            <a:r>
              <a:rPr lang="fr-FR" dirty="0" err="1" smtClean="0">
                <a:solidFill>
                  <a:srgbClr val="FF0000"/>
                </a:solidFill>
              </a:rPr>
              <a:t>mJy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979712" y="2132856"/>
            <a:ext cx="3760901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Un doute à propos de la calibration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067944" y="2708920"/>
            <a:ext cx="1440160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412648" cy="4491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5004048" y="980728"/>
            <a:ext cx="314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Pas de filtrage en fréquences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5476" y="2348880"/>
            <a:ext cx="4308524" cy="431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404" r="4641"/>
          <a:stretch>
            <a:fillRect/>
          </a:stretch>
        </p:blipFill>
        <p:spPr bwMode="auto">
          <a:xfrm>
            <a:off x="0" y="620340"/>
            <a:ext cx="9144000" cy="488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471" r="3676"/>
          <a:stretch>
            <a:fillRect/>
          </a:stretch>
        </p:blipFill>
        <p:spPr bwMode="auto">
          <a:xfrm>
            <a:off x="-1" y="1124744"/>
            <a:ext cx="9168713" cy="471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3644</TotalTime>
  <Words>1169</Words>
  <Application>Microsoft Office PowerPoint</Application>
  <PresentationFormat>Affichage à l'écran (4:3)</PresentationFormat>
  <Paragraphs>241</Paragraphs>
  <Slides>69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69</vt:i4>
      </vt:variant>
    </vt:vector>
  </HeadingPairs>
  <TitlesOfParts>
    <vt:vector size="70" baseType="lpstr">
      <vt:lpstr>SlideBAO</vt:lpstr>
      <vt:lpstr>Status analyse Amas@Nancay</vt:lpstr>
      <vt:lpstr>Contraintes par le CCIN2P3</vt:lpstr>
      <vt:lpstr>Stratégie adoptée (~20 Sept. 11)</vt:lpstr>
      <vt:lpstr>Diapositive 4</vt:lpstr>
      <vt:lpstr>Spectre « normalisé » moyen</vt:lpstr>
      <vt:lpstr>Alternative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Abell85 51 cycles</vt:lpstr>
      <vt:lpstr>Mean/Sigma 51 cycles</vt:lpstr>
      <vt:lpstr>Abell85 91 cycles</vt:lpstr>
      <vt:lpstr>Mean 91 cycles</vt:lpstr>
      <vt:lpstr>Diapositive 25</vt:lpstr>
      <vt:lpstr>Diapositive 26</vt:lpstr>
      <vt:lpstr>Diapositive 27</vt:lpstr>
      <vt:lpstr>Diapositive 28</vt:lpstr>
      <vt:lpstr>Mean vs Median sur les cycles</vt:lpstr>
      <vt:lpstr>Diapositive 30</vt:lpstr>
      <vt:lpstr>Diapositive 31</vt:lpstr>
      <vt:lpstr>Normalisation</vt:lpstr>
      <vt:lpstr>Produit des 2  voies</vt:lpstr>
      <vt:lpstr>Tsys/Calibration</vt:lpstr>
      <vt:lpstr>Diapositive 35</vt:lpstr>
      <vt:lpstr>Diapositive 36</vt:lpstr>
      <vt:lpstr>Diapositive 37</vt:lpstr>
      <vt:lpstr>Diapositive 38</vt:lpstr>
      <vt:lpstr>Diapositive 39</vt:lpstr>
      <vt:lpstr>Stratégie adoptée</vt:lpstr>
      <vt:lpstr>Prises de données</vt:lpstr>
      <vt:lpstr>Gains</vt:lpstr>
      <vt:lpstr>Gains (suite)</vt:lpstr>
      <vt:lpstr>Gains (suite)</vt:lpstr>
      <vt:lpstr>Ex. Abell85 du 28 mars 11</vt:lpstr>
      <vt:lpstr>Calibration 1280MHz</vt:lpstr>
      <vt:lpstr>Diapositive 47</vt:lpstr>
      <vt:lpstr>1380MHz</vt:lpstr>
      <vt:lpstr>1410MHz</vt:lpstr>
      <vt:lpstr>Calibration: F Alsac (15/05/11)</vt:lpstr>
      <vt:lpstr>Coeff. calibration</vt:lpstr>
      <vt:lpstr>Rappel procédure</vt:lpstr>
      <vt:lpstr>Diapositive 53</vt:lpstr>
      <vt:lpstr>Diapositive 54</vt:lpstr>
      <vt:lpstr>ON-OFF</vt:lpstr>
      <vt:lpstr>Calibration cycle par cycle</vt:lpstr>
      <vt:lpstr>Diff. Calib. avec DAB OFF et ON</vt:lpstr>
      <vt:lpstr>Abell85 16 avril 11 </vt:lpstr>
      <vt:lpstr>Gains</vt:lpstr>
      <vt:lpstr>Gains (bis)</vt:lpstr>
      <vt:lpstr>Calib. type « On »</vt:lpstr>
      <vt:lpstr>Calib. type « On » et « Off »</vt:lpstr>
      <vt:lpstr>Diapositive 63</vt:lpstr>
      <vt:lpstr>Légères modifications de la procédure</vt:lpstr>
      <vt:lpstr>Diapositive 65</vt:lpstr>
      <vt:lpstr>On-Off Abell85 16/04/11</vt:lpstr>
      <vt:lpstr>Comparaison du 16 et 28/04/11 </vt:lpstr>
      <vt:lpstr>Fluctuations</vt:lpstr>
      <vt:lpstr>Variations du &lt;On-Off&gt; cycle à cycle…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Abell85</dc:title>
  <dc:creator>J.E CAMPAGNE</dc:creator>
  <cp:lastModifiedBy>J.E CAMPAGNE</cp:lastModifiedBy>
  <cp:revision>231</cp:revision>
  <dcterms:created xsi:type="dcterms:W3CDTF">2011-05-13T07:33:40Z</dcterms:created>
  <dcterms:modified xsi:type="dcterms:W3CDTF">2012-01-31T15:25:20Z</dcterms:modified>
</cp:coreProperties>
</file>