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57" r:id="rId31"/>
    <p:sldId id="260" r:id="rId32"/>
    <p:sldId id="261" r:id="rId33"/>
    <p:sldId id="262" r:id="rId34"/>
    <p:sldId id="263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7FBC740-7152-46A8-8DEA-B4151279330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E35423C-F302-42B1-9334-396CB815F94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685800" y="1556792"/>
            <a:ext cx="7772400" cy="1431925"/>
          </a:xfrm>
        </p:spPr>
        <p:txBody>
          <a:bodyPr/>
          <a:lstStyle/>
          <a:p>
            <a:r>
              <a:rPr lang="en-US" dirty="0" err="1" smtClean="0"/>
              <a:t>Amas</a:t>
            </a:r>
            <a:r>
              <a:rPr lang="en-US" dirty="0" smtClean="0"/>
              <a:t> Processing Status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07504" y="3445917"/>
            <a:ext cx="8640960" cy="2495128"/>
          </a:xfrm>
        </p:spPr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r>
              <a:rPr lang="en-US" dirty="0" smtClean="0"/>
              <a:t> (LAL) 3/2/12-Meudon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Data proc. Status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/>
              <a:t> Calibrator sources analysis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Abellxyz</a:t>
            </a:r>
            <a:r>
              <a:rPr lang="en-US" sz="2000" dirty="0" smtClean="0"/>
              <a:t>: zoom freq. band for HI signal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/>
              <a:t> Noise: introduction to A.S </a:t>
            </a:r>
            <a:r>
              <a:rPr lang="en-US" sz="2000" dirty="0" err="1" smtClean="0"/>
              <a:t>Torrento’s</a:t>
            </a:r>
            <a:r>
              <a:rPr lang="en-US" sz="2000" dirty="0" smtClean="0"/>
              <a:t> talk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5472608" cy="555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6660232" y="2708920"/>
            <a:ext cx="2055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 integrated during the FWHM of the drift.</a:t>
            </a:r>
          </a:p>
          <a:p>
            <a:endParaRPr lang="en-US" dirty="0" smtClean="0"/>
          </a:p>
          <a:p>
            <a:r>
              <a:rPr lang="en-US" dirty="0" smtClean="0"/>
              <a:t>Differences </a:t>
            </a:r>
            <a:r>
              <a:rPr lang="en-US" dirty="0" err="1" smtClean="0"/>
              <a:t>wrt</a:t>
            </a:r>
            <a:r>
              <a:rPr lang="en-US" dirty="0" smtClean="0"/>
              <a:t> the 3C273 spectra</a:t>
            </a:r>
          </a:p>
          <a:p>
            <a:r>
              <a:rPr lang="en-US" dirty="0" smtClean="0"/>
              <a:t>Polarization?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12776"/>
            <a:ext cx="2509245" cy="2527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79912" y="4005064"/>
            <a:ext cx="504056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15816" y="980728"/>
            <a:ext cx="576064" cy="21602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88024" y="1628800"/>
            <a:ext cx="1008112" cy="2016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en-US" baseline="-25000" dirty="0"/>
          </a:p>
        </p:txBody>
      </p:sp>
      <p:grpSp>
        <p:nvGrpSpPr>
          <p:cNvPr id="7" name="Groupe 13"/>
          <p:cNvGrpSpPr/>
          <p:nvPr/>
        </p:nvGrpSpPr>
        <p:grpSpPr>
          <a:xfrm>
            <a:off x="1331640" y="2636912"/>
            <a:ext cx="4248472" cy="2592288"/>
            <a:chOff x="1331640" y="1484784"/>
            <a:chExt cx="4248472" cy="2592288"/>
          </a:xfrm>
        </p:grpSpPr>
        <p:sp>
          <p:nvSpPr>
            <p:cNvPr id="6" name="Rectangle 5"/>
            <p:cNvSpPr/>
            <p:nvPr/>
          </p:nvSpPr>
          <p:spPr>
            <a:xfrm>
              <a:off x="1331640" y="1484784"/>
              <a:ext cx="4248472" cy="25922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16616" y="2761183"/>
              <a:ext cx="14432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err="1" smtClean="0"/>
                <a:t>Ott</a:t>
              </a:r>
              <a:r>
                <a:rPr lang="fr-FR" sz="1400" dirty="0" smtClean="0"/>
                <a:t> et al. , 1994</a:t>
              </a:r>
              <a:endParaRPr lang="en-US" sz="14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547664" y="2780928"/>
            <a:ext cx="52565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3C161 0624-05 (</a:t>
            </a:r>
            <a:r>
              <a:rPr lang="fr-FR" sz="1400" dirty="0" err="1" smtClean="0"/>
              <a:t>Baars</a:t>
            </a:r>
            <a:r>
              <a:rPr lang="fr-FR" sz="1400" dirty="0" smtClean="0"/>
              <a:t> et al 1977)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 </a:t>
            </a:r>
            <a:br>
              <a:rPr lang="fr-FR" sz="1400" dirty="0" smtClean="0"/>
            </a:br>
            <a:r>
              <a:rPr lang="fr-FR" sz="1400" dirty="0" err="1" smtClean="0"/>
              <a:t>Freq</a:t>
            </a:r>
            <a:r>
              <a:rPr lang="fr-FR" sz="1400" dirty="0" smtClean="0"/>
              <a:t> MHz     1250        1280    1380    1410 </a:t>
            </a:r>
            <a:br>
              <a:rPr lang="fr-FR" sz="1400" dirty="0" smtClean="0"/>
            </a:br>
            <a:r>
              <a:rPr lang="fr-FR" sz="1400" dirty="0" smtClean="0"/>
              <a:t>Flux </a:t>
            </a:r>
            <a:r>
              <a:rPr lang="fr-FR" sz="1400" dirty="0" err="1" smtClean="0"/>
              <a:t>Jy</a:t>
            </a:r>
            <a:r>
              <a:rPr lang="fr-FR" sz="1400" dirty="0" smtClean="0"/>
              <a:t>        20,636    20,294    19,233    18,937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 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619672" y="422108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Freq.    Flux        date Obs. </a:t>
            </a:r>
            <a:br>
              <a:rPr lang="en-US" sz="1400" dirty="0" smtClean="0"/>
            </a:br>
            <a:r>
              <a:rPr lang="en-US" sz="1400" dirty="0" smtClean="0"/>
              <a:t> MHz      </a:t>
            </a:r>
            <a:r>
              <a:rPr lang="en-US" sz="1400" dirty="0" err="1" smtClean="0"/>
              <a:t>Jy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------------------------------------- </a:t>
            </a:r>
            <a:br>
              <a:rPr lang="en-US" sz="1400" dirty="0" smtClean="0"/>
            </a:br>
            <a:r>
              <a:rPr lang="en-US" sz="1400" dirty="0" smtClean="0"/>
              <a:t>1408     18.58 (0.09)    Feb. 1990 </a:t>
            </a:r>
            <a:endParaRPr lang="en-US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95536" y="4149080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5300178" y="3717032"/>
            <a:ext cx="3669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2 x 0.819 x C = 18.58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11.3 ± 0.3 </a:t>
            </a:r>
            <a:r>
              <a:rPr lang="en-US" sz="2800" dirty="0" err="1" smtClean="0">
                <a:solidFill>
                  <a:srgbClr val="FFFF00"/>
                </a:solidFill>
              </a:rPr>
              <a:t>Jy</a:t>
            </a:r>
            <a:r>
              <a:rPr lang="en-US" sz="2800" dirty="0" smtClean="0">
                <a:solidFill>
                  <a:srgbClr val="FFFF00"/>
                </a:solidFill>
              </a:rPr>
              <a:t>/</a:t>
            </a:r>
            <a:r>
              <a:rPr lang="en-US" sz="2800" dirty="0" err="1" smtClean="0">
                <a:solidFill>
                  <a:srgbClr val="FFFF00"/>
                </a:solidFill>
              </a:rPr>
              <a:t>a.u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(*)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56530" y="2780928"/>
            <a:ext cx="1646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1410MHz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66689"/>
            <a:ext cx="50958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ZoneTexte 23"/>
          <p:cNvSpPr txBox="1"/>
          <p:nvPr/>
        </p:nvSpPr>
        <p:spPr>
          <a:xfrm>
            <a:off x="251520" y="6093296"/>
            <a:ext cx="874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(*): be careful this is to be applied to the SUM of the 2 polarizations, not the MEAN </a:t>
            </a:r>
            <a:endParaRPr lang="en-US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4427984" y="4221088"/>
            <a:ext cx="13681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372200" y="5085184"/>
            <a:ext cx="216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3% from </a:t>
            </a:r>
            <a:r>
              <a:rPr lang="en-US" dirty="0" err="1" smtClean="0"/>
              <a:t>litt</a:t>
            </a:r>
            <a:r>
              <a:rPr lang="en-US" dirty="0" smtClean="0"/>
              <a:t>. Meas.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3C273 – 2011/12/09</a:t>
            </a:r>
            <a:br>
              <a:rPr lang="en-US" dirty="0" smtClean="0"/>
            </a:br>
            <a:r>
              <a:rPr lang="en-US" dirty="0" smtClean="0"/>
              <a:t>ON/OFF &amp; Drift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158461.171 &amp; 158462.171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(ON-OFF)/OFF-filtered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42964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6660232" y="2420888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cycles 30sec</a:t>
            </a:r>
          </a:p>
          <a:p>
            <a:r>
              <a:rPr lang="en-US" dirty="0" smtClean="0"/>
              <a:t> each (30% eff.)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5"/>
          <p:cNvGrpSpPr/>
          <p:nvPr/>
        </p:nvGrpSpPr>
        <p:grpSpPr>
          <a:xfrm>
            <a:off x="179512" y="2708921"/>
            <a:ext cx="8712968" cy="2304255"/>
            <a:chOff x="179512" y="1484785"/>
            <a:chExt cx="8712968" cy="230425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484785"/>
              <a:ext cx="8712968" cy="2006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9952" y="2636515"/>
              <a:ext cx="1123950" cy="11525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I(time, frequency)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time evolution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12160" y="1988840"/>
            <a:ext cx="2592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 cycles 170sec (*)</a:t>
            </a:r>
          </a:p>
          <a:p>
            <a:r>
              <a:rPr lang="en-US" dirty="0" smtClean="0"/>
              <a:t>(30% eff.)</a:t>
            </a:r>
          </a:p>
          <a:p>
            <a:endParaRPr lang="en-US" dirty="0" smtClean="0"/>
          </a:p>
          <a:p>
            <a:r>
              <a:rPr lang="en-US" dirty="0" smtClean="0"/>
              <a:t>“0FF” done with  the first 30sec</a:t>
            </a:r>
          </a:p>
          <a:p>
            <a:endParaRPr lang="en-US" dirty="0" smtClean="0"/>
          </a:p>
          <a:p>
            <a:r>
              <a:rPr lang="en-US" dirty="0" smtClean="0"/>
              <a:t>Mean of the band [1405,1415]MHz</a:t>
            </a:r>
            <a:endParaRPr lang="en-US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5447704" cy="410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time evolution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9" y="1340767"/>
            <a:ext cx="5373686" cy="541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Drift Scan: </a:t>
            </a:r>
            <a:r>
              <a:rPr lang="fr-FR" dirty="0" err="1" smtClean="0"/>
              <a:t>Frequency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824536" cy="480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364088" y="3491716"/>
            <a:ext cx="2876108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Same behavior as ON-OFF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92081" y="242088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Mean</a:t>
            </a:r>
            <a:r>
              <a:rPr lang="fr-FR" dirty="0" smtClean="0"/>
              <a:t> over the time </a:t>
            </a:r>
            <a:r>
              <a:rPr lang="en-US" dirty="0" smtClean="0"/>
              <a:t>FWHM</a:t>
            </a:r>
          </a:p>
          <a:p>
            <a:r>
              <a:rPr lang="en-US" dirty="0" smtClean="0"/>
              <a:t>(absolute value not to be compared to ON-OFF)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8551" y="2627620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3C273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31640" y="1628800"/>
            <a:ext cx="7344816" cy="35394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sz="1400" dirty="0" err="1" smtClean="0"/>
              <a:t>Bridle</a:t>
            </a:r>
            <a:r>
              <a:rPr lang="fr-FR" sz="1400" dirty="0" smtClean="0"/>
              <a:t> et al., 1972: I(1400 MHz) : 38.84 (0.70) </a:t>
            </a:r>
            <a:r>
              <a:rPr lang="fr-FR" sz="1400" dirty="0" err="1" smtClean="0"/>
              <a:t>Jy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 </a:t>
            </a:r>
            <a:r>
              <a:rPr lang="fr-FR" sz="1400" dirty="0" err="1" smtClean="0"/>
              <a:t>Kühr</a:t>
            </a:r>
            <a:r>
              <a:rPr lang="fr-FR" sz="1400" dirty="0" smtClean="0"/>
              <a:t> et al., 1981 &amp; NED</a:t>
            </a:r>
            <a:br>
              <a:rPr lang="fr-FR" sz="1400" dirty="0" smtClean="0"/>
            </a:br>
            <a:r>
              <a:rPr lang="fr-FR" sz="1400" dirty="0" smtClean="0"/>
              <a:t>  </a:t>
            </a:r>
            <a:r>
              <a:rPr lang="fr-FR" sz="1400" dirty="0" err="1" smtClean="0"/>
              <a:t>Freq</a:t>
            </a:r>
            <a:r>
              <a:rPr lang="fr-FR" sz="1400" dirty="0" smtClean="0"/>
              <a:t>.(MHz)    Flux (</a:t>
            </a:r>
            <a:r>
              <a:rPr lang="fr-FR" sz="1400" dirty="0" err="1" smtClean="0"/>
              <a:t>Jy</a:t>
            </a:r>
            <a:r>
              <a:rPr lang="fr-FR" sz="1400" dirty="0" smtClean="0"/>
              <a:t>) 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br>
              <a:rPr lang="fr-FR" sz="1400" dirty="0" smtClean="0"/>
            </a:br>
            <a:r>
              <a:rPr lang="fr-FR" sz="1400" dirty="0" smtClean="0"/>
              <a:t>  1400         41.28 1.23  </a:t>
            </a:r>
            <a:r>
              <a:rPr lang="fr-FR" sz="1400" dirty="0" err="1" smtClean="0"/>
              <a:t>Witzel</a:t>
            </a:r>
            <a:r>
              <a:rPr lang="fr-FR" sz="1400" dirty="0" smtClean="0"/>
              <a:t> et al. 1971 </a:t>
            </a:r>
            <a:br>
              <a:rPr lang="fr-FR" sz="1400" dirty="0" smtClean="0"/>
            </a:br>
            <a:r>
              <a:rPr lang="fr-FR" sz="1400" dirty="0" smtClean="0"/>
              <a:t>  1400         46.30 2.30  </a:t>
            </a:r>
            <a:r>
              <a:rPr lang="fr-FR" sz="1400" dirty="0" err="1" smtClean="0"/>
              <a:t>Kellerman</a:t>
            </a:r>
            <a:r>
              <a:rPr lang="fr-FR" sz="1400" dirty="0" smtClean="0"/>
              <a:t> et al. 1969 </a:t>
            </a:r>
            <a:br>
              <a:rPr lang="fr-FR" sz="1400" dirty="0" smtClean="0"/>
            </a:br>
            <a:r>
              <a:rPr lang="fr-FR" sz="1400" dirty="0" smtClean="0"/>
              <a:t>  1410         45.17 1.07  Wills 1975 </a:t>
            </a:r>
            <a:br>
              <a:rPr lang="fr-FR" sz="1400" dirty="0" smtClean="0"/>
            </a:br>
            <a:r>
              <a:rPr lang="fr-FR" sz="1400" dirty="0" smtClean="0"/>
              <a:t>  1410 MHz     42.00     ...   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Wright et al. 1990, </a:t>
            </a:r>
            <a:r>
              <a:rPr lang="fr-FR" sz="1400" dirty="0" err="1" smtClean="0"/>
              <a:t>Parkes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> 1400 MHz     45.0     +/- 5 %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PAULINY-TOTH et al., 1966 </a:t>
            </a:r>
          </a:p>
          <a:p>
            <a:r>
              <a:rPr lang="fr-FR" sz="1400" dirty="0" smtClean="0"/>
              <a:t>1400 MHz     39.62 ± 0.38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idem </a:t>
            </a:r>
          </a:p>
          <a:p>
            <a:r>
              <a:rPr lang="fr-FR" sz="1400" dirty="0" smtClean="0">
                <a:solidFill>
                  <a:srgbClr val="FFFF00"/>
                </a:solidFill>
              </a:rPr>
              <a:t>1.4 GHz (ATCA)     35.82     ...     </a:t>
            </a:r>
            <a:r>
              <a:rPr lang="fr-FR" sz="1400" dirty="0" err="1" smtClean="0">
                <a:solidFill>
                  <a:srgbClr val="FFFF00"/>
                </a:solidFill>
              </a:rPr>
              <a:t>Jy</a:t>
            </a:r>
            <a:r>
              <a:rPr lang="fr-FR" sz="1400" dirty="0" smtClean="0">
                <a:solidFill>
                  <a:srgbClr val="FFFF00"/>
                </a:solidFill>
              </a:rPr>
              <a:t> -&gt; </a:t>
            </a:r>
            <a:r>
              <a:rPr lang="fr-FR" sz="1400" dirty="0" err="1" smtClean="0">
                <a:solidFill>
                  <a:srgbClr val="FFFF00"/>
                </a:solidFill>
              </a:rPr>
              <a:t>Tingay</a:t>
            </a:r>
            <a:r>
              <a:rPr lang="fr-FR" sz="1400" dirty="0" smtClean="0">
                <a:solidFill>
                  <a:srgbClr val="FFFF00"/>
                </a:solidFill>
              </a:rPr>
              <a:t> et al., 2003, PASJ </a:t>
            </a:r>
          </a:p>
          <a:p>
            <a:r>
              <a:rPr lang="fr-FR" sz="1400" dirty="0" smtClean="0"/>
              <a:t> 1.40 GHz     50100     ...</a:t>
            </a:r>
            <a:r>
              <a:rPr lang="fr-FR" sz="1400" dirty="0" err="1" smtClean="0"/>
              <a:t>milliJy</a:t>
            </a:r>
            <a:r>
              <a:rPr lang="fr-FR" sz="1400" dirty="0" smtClean="0"/>
              <a:t> -&gt; White et al., 1992, 300ft, -&gt; </a:t>
            </a:r>
            <a:r>
              <a:rPr lang="fr-FR" sz="1400" dirty="0" err="1" smtClean="0"/>
              <a:t>Condon</a:t>
            </a:r>
            <a:r>
              <a:rPr lang="fr-FR" sz="1400" dirty="0" smtClean="0"/>
              <a:t> et al. 1985,1986</a:t>
            </a:r>
          </a:p>
          <a:p>
            <a:r>
              <a:rPr lang="fr-FR" sz="1400" dirty="0" smtClean="0"/>
              <a:t> </a:t>
            </a:r>
            <a:r>
              <a:rPr lang="fr-FR" sz="1400" b="1" dirty="0" smtClean="0">
                <a:solidFill>
                  <a:srgbClr val="FFFF00"/>
                </a:solidFill>
              </a:rPr>
              <a:t>1.4GHz         54992.1 ± 1900.3 </a:t>
            </a:r>
            <a:r>
              <a:rPr lang="fr-FR" sz="1400" b="1" dirty="0" err="1" smtClean="0">
                <a:solidFill>
                  <a:srgbClr val="FFFF00"/>
                </a:solidFill>
              </a:rPr>
              <a:t>milliJy</a:t>
            </a:r>
            <a:r>
              <a:rPr lang="fr-FR" sz="1400" b="1" dirty="0" smtClean="0">
                <a:solidFill>
                  <a:srgbClr val="FFFF00"/>
                </a:solidFill>
              </a:rPr>
              <a:t>  -&gt; </a:t>
            </a:r>
            <a:r>
              <a:rPr lang="fr-FR" sz="1400" b="1" dirty="0" err="1" smtClean="0">
                <a:solidFill>
                  <a:srgbClr val="FFFF00"/>
                </a:solidFill>
              </a:rPr>
              <a:t>Condon</a:t>
            </a:r>
            <a:r>
              <a:rPr lang="fr-FR" sz="1400" b="1" dirty="0" smtClean="0">
                <a:solidFill>
                  <a:srgbClr val="FFFF00"/>
                </a:solidFill>
              </a:rPr>
              <a:t> et al. 1998, NVSS </a:t>
            </a:r>
          </a:p>
          <a:p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endParaRPr lang="en-US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35498" y="5589240"/>
            <a:ext cx="9145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Our measurement : ~2 x 2.62 au x 11.3 </a:t>
            </a:r>
            <a:r>
              <a:rPr lang="en-US" sz="2800" dirty="0" err="1" smtClean="0"/>
              <a:t>Jy</a:t>
            </a:r>
            <a:r>
              <a:rPr lang="en-US" sz="2800" dirty="0" smtClean="0"/>
              <a:t>/au ~ 59.2 </a:t>
            </a:r>
            <a:r>
              <a:rPr lang="en-US" sz="2800" dirty="0" err="1" smtClean="0"/>
              <a:t>Jy</a:t>
            </a:r>
            <a:endParaRPr lang="en-US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860032" y="6237312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6" name="Flèche à angle droit 5"/>
          <p:cNvSpPr/>
          <p:nvPr/>
        </p:nvSpPr>
        <p:spPr>
          <a:xfrm>
            <a:off x="5940152" y="6093296"/>
            <a:ext cx="432048" cy="3600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/>
          <p:nvPr/>
        </p:nvGrpSpPr>
        <p:grpSpPr>
          <a:xfrm>
            <a:off x="179512" y="548680"/>
            <a:ext cx="8772203" cy="5942253"/>
            <a:chOff x="179512" y="548680"/>
            <a:chExt cx="8772203" cy="594225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548680"/>
              <a:ext cx="8772203" cy="5942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Ellipse 2"/>
            <p:cNvSpPr/>
            <p:nvPr/>
          </p:nvSpPr>
          <p:spPr>
            <a:xfrm>
              <a:off x="4644008" y="3284984"/>
              <a:ext cx="432048" cy="2448272"/>
            </a:xfrm>
            <a:prstGeom prst="ellipse">
              <a:avLst/>
            </a:prstGeom>
            <a:solidFill>
              <a:srgbClr val="FF0000">
                <a:alpha val="54118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67437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67544" y="3861048"/>
            <a:ext cx="88807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500 cycles ON-OFF Abell85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240 cycles ON-OFF Abell2440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900 </a:t>
            </a:r>
            <a:r>
              <a:rPr lang="en-US" sz="2800" dirty="0" smtClean="0"/>
              <a:t>cycles ON-OFF Abell1205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Few 3C161, 3C273, NGC4383 runs both ON-OFF &amp; DR</a:t>
            </a:r>
            <a:endParaRPr lang="en-US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5651956"/>
            <a:ext cx="6833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cycle ON-OFF 2min total: 30sec x 30% ON + 30sec x 30% OFF</a:t>
            </a:r>
          </a:p>
          <a:p>
            <a:r>
              <a:rPr lang="en-US" dirty="0" smtClean="0"/>
              <a:t>1 cycle DR       ~3min total: 170sec x 30% x corr. fact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NGC4383 ON-OFF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en-US" dirty="0" smtClean="0"/>
              <a:t>SCA156855.171</a:t>
            </a:r>
          </a:p>
          <a:p>
            <a:r>
              <a:rPr lang="en-US" dirty="0" smtClean="0"/>
              <a:t>Date 2011-10-22</a:t>
            </a:r>
          </a:p>
          <a:p>
            <a:r>
              <a:rPr lang="en-US" dirty="0" smtClean="0"/>
              <a:t>Cycles 1-15 foreseen but 12-15 only 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Gains cycle #13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5033937" cy="502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868144" y="2420888"/>
            <a:ext cx="27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Gains different shape as I was expecting. But confirmed by Ana that they have changed since 7</a:t>
            </a:r>
            <a:r>
              <a:rPr lang="en-US" baseline="30000" dirty="0" smtClean="0"/>
              <a:t>th</a:t>
            </a:r>
            <a:r>
              <a:rPr lang="en-US" dirty="0" smtClean="0"/>
              <a:t> July…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5913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052736"/>
            <a:ext cx="1787673" cy="177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>
            <a:stCxn id="2051" idx="3"/>
          </p:cNvCxnSpPr>
          <p:nvPr/>
        </p:nvCxnSpPr>
        <p:spPr>
          <a:xfrm>
            <a:off x="4487465" y="1940000"/>
            <a:ext cx="156543" cy="3368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851920" y="155679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RFI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2564904"/>
            <a:ext cx="86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HI-line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292080" y="2852936"/>
            <a:ext cx="144016" cy="288032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932040" y="764704"/>
            <a:ext cx="176567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Zoom of HI 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88640"/>
            <a:ext cx="194021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Continuum &amp; 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95936" y="6381328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 smtClean="0"/>
              <a:t>1420.20/(1+0.0057) = 1412.15 MHz = 1700 km/s    OK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12976"/>
            <a:ext cx="3275856" cy="330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1691680" y="3861048"/>
            <a:ext cx="142699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Ch 0 = Ch 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95536" y="1124744"/>
            <a:ext cx="36724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Continuum: ~ 44.3 ± 4.1 </a:t>
            </a:r>
            <a:r>
              <a:rPr lang="en-US" dirty="0" err="1" smtClean="0"/>
              <a:t>mJy</a:t>
            </a:r>
            <a:endParaRPr lang="en-US" dirty="0" smtClean="0"/>
          </a:p>
          <a:p>
            <a:r>
              <a:rPr lang="en-US" dirty="0" smtClean="0"/>
              <a:t>HI Line: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width ~213km/s ~1MHz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int. 48.4 ± 5.1 </a:t>
            </a:r>
            <a:r>
              <a:rPr lang="en-US" dirty="0" err="1" smtClean="0"/>
              <a:t>Jy</a:t>
            </a:r>
            <a:r>
              <a:rPr lang="en-US" dirty="0" smtClean="0"/>
              <a:t> km/s ~230mJy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659654"/>
            <a:ext cx="4510831" cy="457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364088" y="2348880"/>
            <a:ext cx="223490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Mean of Ch0 &amp; Ch 1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6120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6624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508104" y="3501008"/>
            <a:ext cx="747320" cy="369332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1MHz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5536" y="2402304"/>
            <a:ext cx="3672408" cy="73866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A. Chung et al, VLA IMAGING OF VIRGO SPIRALS IN ATOMIC GAS (VIVA). I., The Astronomical Journal, 138:1741–1816, 2009 December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THE ATLAS AND THE Hi PROPERTIES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251520" y="1700808"/>
            <a:ext cx="8568952" cy="3960440"/>
          </a:xfrm>
          <a:prstGeom prst="roundRect">
            <a:avLst>
              <a:gd name="adj" fmla="val 8586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HI line intensity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772816"/>
            <a:ext cx="413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Integral in the range [1412-1413] MHz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70866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83568" y="38610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985" y="3789040"/>
            <a:ext cx="3552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683568" y="471585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76056" y="3923764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 compared to 11.3 </a:t>
            </a:r>
            <a:r>
              <a:rPr lang="en-US" dirty="0" err="1" smtClean="0"/>
              <a:t>Jy</a:t>
            </a:r>
            <a:r>
              <a:rPr lang="en-US" dirty="0" smtClean="0"/>
              <a:t>/au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76056" y="471585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 compared to 48.4 Jy.km/s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03648" y="4797152"/>
            <a:ext cx="3600400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3.48 x 11.3 = 39.3 [Jy.km/s]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43608" y="5373216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18" name="Flèche à angle droit 17"/>
          <p:cNvSpPr/>
          <p:nvPr/>
        </p:nvSpPr>
        <p:spPr>
          <a:xfrm>
            <a:off x="2123728" y="5229200"/>
            <a:ext cx="432048" cy="3600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NGC4383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en-US" dirty="0" smtClean="0"/>
              <a:t>SCA157756.171</a:t>
            </a:r>
          </a:p>
          <a:p>
            <a:r>
              <a:rPr lang="en-US" dirty="0" smtClean="0"/>
              <a:t>Date 2011-11-19</a:t>
            </a:r>
          </a:p>
          <a:p>
            <a:r>
              <a:rPr lang="en-US" dirty="0" smtClean="0"/>
              <a:t>Cycles 2-15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340704" cy="405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508104" y="2564904"/>
            <a:ext cx="181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Variation   ±3%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56176" y="119675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OFF/Gain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835696" y="1124744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(I-OFF)/OFF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 evolution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556792"/>
            <a:ext cx="7009978" cy="491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 Line evolution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939" y="1628800"/>
            <a:ext cx="7021413" cy="446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51520" y="6309320"/>
            <a:ext cx="8961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11.3Jy/au x 2 x 8 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(au) = (181±5) </a:t>
            </a:r>
            <a:r>
              <a:rPr lang="en-US" sz="2000" dirty="0" err="1" smtClean="0"/>
              <a:t>mJy</a:t>
            </a:r>
            <a:r>
              <a:rPr lang="en-US" sz="2000" dirty="0" smtClean="0"/>
              <a:t> to be compared to (230±24m)</a:t>
            </a:r>
            <a:r>
              <a:rPr lang="en-US" sz="2000" dirty="0" err="1" smtClean="0"/>
              <a:t>Jy</a:t>
            </a:r>
            <a:endParaRPr lang="en-US" sz="2000" baseline="30000" dirty="0"/>
          </a:p>
        </p:txBody>
      </p:sp>
      <p:sp>
        <p:nvSpPr>
          <p:cNvPr id="5" name="ZoneTexte 4"/>
          <p:cNvSpPr txBox="1"/>
          <p:nvPr/>
        </p:nvSpPr>
        <p:spPr>
          <a:xfrm>
            <a:off x="4860032" y="227687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8 10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7504" y="5939988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7" name="Flèche à angle droit 6"/>
          <p:cNvSpPr/>
          <p:nvPr/>
        </p:nvSpPr>
        <p:spPr>
          <a:xfrm flipV="1">
            <a:off x="971600" y="6165304"/>
            <a:ext cx="360040" cy="2160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3C161 @ 1410MHz gives 11.3±0.3 </a:t>
            </a:r>
            <a:r>
              <a:rPr lang="en-US" dirty="0" err="1" smtClean="0"/>
              <a:t>Jy</a:t>
            </a:r>
            <a:r>
              <a:rPr lang="en-US" dirty="0" smtClean="0"/>
              <a:t>/au</a:t>
            </a:r>
          </a:p>
          <a:p>
            <a:r>
              <a:rPr lang="en-US" dirty="0" smtClean="0"/>
              <a:t>Overestimation of 3C273 continuum</a:t>
            </a:r>
          </a:p>
          <a:p>
            <a:r>
              <a:rPr lang="en-US" dirty="0" smtClean="0"/>
              <a:t>Underestimation of HI NGC4383</a:t>
            </a:r>
          </a:p>
          <a:p>
            <a:r>
              <a:rPr lang="en-US" dirty="0" smtClean="0"/>
              <a:t>Close to Ch 1 DAB (</a:t>
            </a:r>
            <a:r>
              <a:rPr lang="en-US" dirty="0" err="1" smtClean="0"/>
              <a:t>Est</a:t>
            </a:r>
            <a:r>
              <a:rPr lang="en-US" dirty="0" smtClean="0"/>
              <a:t>) calibrated thanks to PKS1127-14 WIBAR DAQ.</a:t>
            </a:r>
          </a:p>
          <a:p>
            <a:r>
              <a:rPr lang="en-US" dirty="0" smtClean="0"/>
              <a:t>How to calibrate another freq. although the BAO spectra are quite stable </a:t>
            </a:r>
            <a:r>
              <a:rPr lang="en-US" smtClean="0"/>
              <a:t>in freq.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on </a:t>
            </a:r>
            <a:r>
              <a:rPr lang="en-US" dirty="0" err="1" smtClean="0"/>
              <a:t>Irods</a:t>
            </a:r>
            <a:r>
              <a:rPr lang="en-US" dirty="0" smtClean="0"/>
              <a:t> @ CCIN2P3 (short list)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Median </a:t>
            </a:r>
            <a:r>
              <a:rPr lang="en-US" dirty="0" err="1" smtClean="0"/>
              <a:t>ov</a:t>
            </a:r>
            <a:r>
              <a:rPr lang="en-US" dirty="0" smtClean="0"/>
              <a:t>. 5120 BAO </a:t>
            </a:r>
            <a:r>
              <a:rPr lang="en-US" dirty="0" err="1" smtClean="0"/>
              <a:t>paq</a:t>
            </a:r>
            <a:r>
              <a:rPr lang="en-US" dirty="0" smtClean="0"/>
              <a:t>. ON/Gain or OFF/Gain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of 5 medians =&gt; med. spectrum (FITS files)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on each 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(ON-OFF)/</a:t>
            </a:r>
            <a:r>
              <a:rPr lang="en-US" dirty="0" err="1" smtClean="0"/>
              <a:t>OFF_f</a:t>
            </a:r>
            <a:r>
              <a:rPr lang="en-US" dirty="0" smtClean="0"/>
              <a:t>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Result of (ON/G-OFF/G)/(OFF/G)_f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G=Gain  med. Filtered 3MHz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(OFF/G)_f= (OFF/Gain) med. Filtered 2MHz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too &lt; (ON-OFF)/</a:t>
            </a:r>
            <a:r>
              <a:rPr lang="en-US" dirty="0" err="1" smtClean="0"/>
              <a:t>OFF_f</a:t>
            </a:r>
            <a:r>
              <a:rPr lang="en-US" dirty="0" smtClean="0"/>
              <a:t> &gt; </a:t>
            </a:r>
            <a:r>
              <a:rPr lang="en-US" dirty="0" err="1" smtClean="0"/>
              <a:t>ov</a:t>
            </a:r>
            <a:r>
              <a:rPr lang="en-US" dirty="0" smtClean="0"/>
              <a:t>. [</a:t>
            </a:r>
            <a:r>
              <a:rPr lang="en-US" dirty="0" smtClean="0">
                <a:sym typeface="Symbol"/>
              </a:rPr>
              <a:t></a:t>
            </a:r>
            <a:r>
              <a:rPr lang="en-US" baseline="-25000" dirty="0" smtClean="0">
                <a:sym typeface="Symbol"/>
              </a:rPr>
              <a:t>1,</a:t>
            </a:r>
            <a:r>
              <a:rPr lang="en-US" dirty="0" smtClean="0">
                <a:sym typeface="Symbol"/>
              </a:rPr>
              <a:t> 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255559" y="5157192"/>
            <a:ext cx="84979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Limitation due to batch queue parameters although we are using LONG &amp; HUGE ! In particular: median filtering limited ~5120 </a:t>
            </a:r>
            <a:r>
              <a:rPr lang="en-US" dirty="0" err="1" smtClean="0"/>
              <a:t>paq</a:t>
            </a:r>
            <a:r>
              <a:rPr lang="en-US" dirty="0" smtClean="0"/>
              <a:t>; cycles with 170sec (Drift) are the maximum but for ON-OFF it could be non-</a:t>
            </a:r>
            <a:r>
              <a:rPr lang="en-US" dirty="0" err="1" smtClean="0"/>
              <a:t>particable</a:t>
            </a:r>
            <a:r>
              <a:rPr lang="en-US" dirty="0" smtClean="0"/>
              <a:t> as then we should split the run into individual cycles and we are limited by &lt;20 simultaneous jobs accessing </a:t>
            </a:r>
            <a:r>
              <a:rPr lang="en-US" dirty="0" err="1" smtClean="0"/>
              <a:t>Irods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Abell85, 2440, 1205</a:t>
            </a:r>
            <a:br>
              <a:rPr lang="en-US" dirty="0" smtClean="0"/>
            </a:br>
            <a:r>
              <a:rPr lang="en-US" dirty="0" smtClean="0"/>
              <a:t>zoom on HI</a:t>
            </a:r>
            <a:endParaRPr lang="en-US" dirty="0"/>
          </a:p>
        </p:txBody>
      </p:sp>
      <p:sp>
        <p:nvSpPr>
          <p:cNvPr id="4" name="Sous-titr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28700"/>
            <a:ext cx="7488832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Abell</a:t>
            </a:r>
            <a:r>
              <a:rPr lang="en-US" dirty="0" smtClean="0"/>
              <a:t> 1205: DAQ stability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52120" y="1844824"/>
            <a:ext cx="936104" cy="489654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5076056" y="4149080"/>
            <a:ext cx="2140330" cy="369332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22/08/11-22/09/11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23728" y="3284984"/>
            <a:ext cx="322376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[1420.1,1420.6]MHz </a:t>
            </a:r>
            <a:r>
              <a:rPr lang="en-US" dirty="0" err="1" smtClean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 cycle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Abell1205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1376510"/>
            <a:ext cx="5760641" cy="548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851920" y="2348880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39952" y="2780928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600 cycles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Abell2440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916832"/>
            <a:ext cx="8971748" cy="479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195736" y="5013176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465674" y="2627620"/>
            <a:ext cx="119455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ON/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23128" y="4931876"/>
            <a:ext cx="128112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OFF/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396646" y="5445224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210 cycles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619672" y="2636912"/>
            <a:ext cx="936104" cy="3312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Abell85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456" y="188640"/>
            <a:ext cx="4896544" cy="437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7"/>
            <a:ext cx="461486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92080" y="908720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33679" y="2699628"/>
            <a:ext cx="119455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ON/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672" y="4931876"/>
            <a:ext cx="128112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OFF/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64088" y="1340768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en-US" dirty="0" smtClean="0">
                <a:solidFill>
                  <a:schemeClr val="bg1"/>
                </a:solidFill>
              </a:rPr>
              <a:t>00 cycles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6084168" y="1988840"/>
            <a:ext cx="1224136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Noise: introduction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404" r="4641"/>
          <a:stretch>
            <a:fillRect/>
          </a:stretch>
        </p:blipFill>
        <p:spPr bwMode="auto">
          <a:xfrm>
            <a:off x="0" y="1782050"/>
            <a:ext cx="9144000" cy="488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107504" y="476672"/>
            <a:ext cx="8924623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Zoom of the Abell85 normalized spectra obtained with 500cycles</a:t>
            </a:r>
            <a:endParaRPr lang="en-US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2915816" y="1196752"/>
            <a:ext cx="311617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Ch. 0 (On &amp; Off)/</a:t>
            </a:r>
            <a:r>
              <a:rPr lang="en-US" dirty="0" err="1" smtClean="0"/>
              <a:t>Off_filtered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5805264"/>
            <a:ext cx="6793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“oscillations” : ~2.5MHz (large amp.) &amp;  ~500kHz (small amp.)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471" r="3676"/>
          <a:stretch>
            <a:fillRect/>
          </a:stretch>
        </p:blipFill>
        <p:spPr bwMode="auto">
          <a:xfrm>
            <a:off x="0" y="1916832"/>
            <a:ext cx="9168713" cy="47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915816" y="1196752"/>
            <a:ext cx="311617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Ch. 1 (On &amp; Off)/</a:t>
            </a:r>
            <a:r>
              <a:rPr lang="en-US" dirty="0" err="1" smtClean="0"/>
              <a:t>Off_filtered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5805264"/>
            <a:ext cx="4658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1 “oscillation” : ~500kHz (small amp.)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facts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large oscillations are visible with only few  data taking &lt; 1min.</a:t>
            </a:r>
          </a:p>
          <a:p>
            <a:r>
              <a:rPr lang="en-US" dirty="0" smtClean="0"/>
              <a:t>The small ones need summation so normalized spectra are the gain change…</a:t>
            </a:r>
          </a:p>
          <a:p>
            <a:r>
              <a:rPr lang="en-US" dirty="0" smtClean="0"/>
              <a:t>The noises are present on all data: </a:t>
            </a:r>
            <a:r>
              <a:rPr lang="en-US" dirty="0" err="1" smtClean="0"/>
              <a:t>Abell</a:t>
            </a:r>
            <a:r>
              <a:rPr lang="en-US" dirty="0" smtClean="0"/>
              <a:t>, 3C, NGC.</a:t>
            </a:r>
          </a:p>
          <a:p>
            <a:r>
              <a:rPr lang="en-US" dirty="0" smtClean="0"/>
              <a:t>The 500kHz noise was in fact present since </a:t>
            </a:r>
            <a:r>
              <a:rPr lang="en-US" dirty="0" err="1" smtClean="0"/>
              <a:t>Juil</a:t>
            </a:r>
            <a:r>
              <a:rPr lang="en-US" dirty="0" smtClean="0"/>
              <a:t>. 2010 in the UGC4358 on non normalized spectra for both channels. 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225729" cy="571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95536" y="6309320"/>
            <a:ext cx="495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Extracted from Abell1205 MEMO 23/11/11</a:t>
            </a:r>
            <a:endParaRPr lang="en-US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1403648" y="1412776"/>
            <a:ext cx="1393330" cy="400110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US" sz="2000" dirty="0" smtClean="0">
                <a:solidFill>
                  <a:srgbClr val="FF0000"/>
                </a:solidFill>
              </a:rPr>
              <a:t>f = 4MHz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690934" y="1412776"/>
            <a:ext cx="1532792" cy="400110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US" sz="2000" dirty="0" smtClean="0">
                <a:solidFill>
                  <a:srgbClr val="FF0000"/>
                </a:solidFill>
              </a:rPr>
              <a:t>f = 20MHz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160674" y="2564904"/>
            <a:ext cx="5528629" cy="40011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One would have expected 1/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5 improvement!!!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1484784"/>
            <a:ext cx="556563" cy="83099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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Calibrator Sources</a:t>
            </a:r>
            <a:br>
              <a:rPr lang="en-US" dirty="0" smtClean="0"/>
            </a:br>
            <a:r>
              <a:rPr lang="en-US" dirty="0" smtClean="0"/>
              <a:t>3C273, 3C261, NGC4383</a:t>
            </a:r>
            <a:endParaRPr lang="en-US" dirty="0"/>
          </a:p>
        </p:txBody>
      </p:sp>
      <p:sp>
        <p:nvSpPr>
          <p:cNvPr id="5" name="Sous-titr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on </a:t>
            </a:r>
            <a:r>
              <a:rPr lang="en-US" dirty="0" err="1" smtClean="0"/>
              <a:t>Irods</a:t>
            </a:r>
            <a:r>
              <a:rPr lang="en-US" dirty="0" smtClean="0"/>
              <a:t> @ CCIN2P3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Median </a:t>
            </a:r>
            <a:r>
              <a:rPr lang="en-US" dirty="0" err="1" smtClean="0"/>
              <a:t>ov</a:t>
            </a:r>
            <a:r>
              <a:rPr lang="en-US" dirty="0" smtClean="0"/>
              <a:t>. 5120 BAO </a:t>
            </a:r>
            <a:r>
              <a:rPr lang="en-US" dirty="0" err="1" smtClean="0"/>
              <a:t>paq</a:t>
            </a:r>
            <a:r>
              <a:rPr lang="en-US" dirty="0" smtClean="0"/>
              <a:t>. ON/Gain or OFF/Gain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of 5 medians =&gt; med. spectrum (FITS files)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on each 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(ON-OFF)/</a:t>
            </a:r>
            <a:r>
              <a:rPr lang="en-US" dirty="0" err="1" smtClean="0"/>
              <a:t>OFF_f</a:t>
            </a:r>
            <a:r>
              <a:rPr lang="en-US" dirty="0" smtClean="0"/>
              <a:t>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Result of (ON/G-OFF/G)/(OFF/G)_f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G=Gain  med. Filtered 3MHz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(OFF/G)_f= (OFF/Gain) med. Filtered 2MHz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too &lt; (ON-OFF)/</a:t>
            </a:r>
            <a:r>
              <a:rPr lang="en-US" dirty="0" err="1" smtClean="0"/>
              <a:t>OFF_f</a:t>
            </a:r>
            <a:r>
              <a:rPr lang="en-US" dirty="0" smtClean="0"/>
              <a:t> &gt; </a:t>
            </a:r>
            <a:r>
              <a:rPr lang="en-US" dirty="0" err="1" smtClean="0"/>
              <a:t>ov</a:t>
            </a:r>
            <a:r>
              <a:rPr lang="en-US" dirty="0" smtClean="0"/>
              <a:t>. [</a:t>
            </a:r>
            <a:r>
              <a:rPr lang="en-US" dirty="0" smtClean="0">
                <a:sym typeface="Symbol"/>
              </a:rPr>
              <a:t></a:t>
            </a:r>
            <a:r>
              <a:rPr lang="en-US" baseline="-25000" dirty="0" smtClean="0">
                <a:sym typeface="Symbol"/>
              </a:rPr>
              <a:t>1,</a:t>
            </a:r>
            <a:r>
              <a:rPr lang="en-US" dirty="0" smtClean="0">
                <a:sym typeface="Symbol"/>
              </a:rPr>
              <a:t> 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3528" y="6021288"/>
            <a:ext cx="3384376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9992" y="6021288"/>
            <a:ext cx="4176464" cy="72008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à coins arrondis 5"/>
          <p:cNvSpPr/>
          <p:nvPr/>
        </p:nvSpPr>
        <p:spPr>
          <a:xfrm>
            <a:off x="683568" y="4149080"/>
            <a:ext cx="6696744" cy="1224136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Sigma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&lt;ON/Gain&gt;(</a:t>
            </a:r>
            <a:r>
              <a:rPr lang="en-US" dirty="0" smtClean="0">
                <a:sym typeface="Symbol"/>
              </a:rPr>
              <a:t></a:t>
            </a:r>
            <a:r>
              <a:rPr lang="en-US" dirty="0" smtClean="0"/>
              <a:t>) ~ &lt;OFF/Gain&gt;(</a:t>
            </a:r>
            <a:r>
              <a:rPr lang="en-US" dirty="0" smtClean="0">
                <a:sym typeface="Symbol"/>
              </a:rPr>
              <a:t></a:t>
            </a:r>
            <a:r>
              <a:rPr lang="en-US" dirty="0" smtClean="0"/>
              <a:t>) ~ 1 (no signal &amp; def.)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Symbol"/>
              </a:rPr>
              <a:t>[OFF/</a:t>
            </a:r>
            <a:r>
              <a:rPr lang="en-US" dirty="0" err="1" smtClean="0">
                <a:sym typeface="Symbol"/>
              </a:rPr>
              <a:t>OFF_f</a:t>
            </a:r>
            <a:r>
              <a:rPr lang="en-US" dirty="0" smtClean="0">
                <a:sym typeface="Symbol"/>
              </a:rPr>
              <a:t>] </a:t>
            </a:r>
            <a:r>
              <a:rPr lang="en-US" dirty="0" smtClean="0">
                <a:sym typeface="Mathematica1"/>
              </a:rPr>
              <a:t> </a:t>
            </a:r>
            <a:r>
              <a:rPr lang="en-US" dirty="0" smtClean="0">
                <a:sym typeface="Symbol"/>
              </a:rPr>
              <a:t>[ON/</a:t>
            </a:r>
            <a:r>
              <a:rPr lang="en-US" dirty="0" err="1" smtClean="0">
                <a:sym typeface="Symbol"/>
              </a:rPr>
              <a:t>OFF_f</a:t>
            </a:r>
            <a:r>
              <a:rPr lang="en-US" dirty="0" smtClean="0">
                <a:sym typeface="Symbol"/>
              </a:rPr>
              <a:t>] (at </a:t>
            </a:r>
            <a:r>
              <a:rPr lang="en-US" dirty="0" err="1" smtClean="0">
                <a:sym typeface="Symbol"/>
              </a:rPr>
              <a:t>leats</a:t>
            </a:r>
            <a:r>
              <a:rPr lang="en-US" dirty="0" smtClean="0">
                <a:sym typeface="Symbol"/>
              </a:rPr>
              <a:t> it is a fact)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>
                <a:sym typeface="Symbol"/>
              </a:rPr>
              <a:t>med </a:t>
            </a:r>
            <a:r>
              <a:rPr lang="en-US" dirty="0" smtClean="0">
                <a:effectLst/>
                <a:sym typeface="Symbol"/>
              </a:rPr>
              <a:t>=med/(ln2 </a:t>
            </a:r>
            <a:r>
              <a:rPr lang="en-US" dirty="0" err="1" smtClean="0">
                <a:effectLst/>
                <a:sym typeface="Symbol"/>
              </a:rPr>
              <a:t>N</a:t>
            </a:r>
            <a:r>
              <a:rPr lang="en-US" baseline="-25000" dirty="0" err="1" smtClean="0">
                <a:effectLst/>
                <a:sym typeface="Symbol"/>
              </a:rPr>
              <a:t>paq</a:t>
            </a:r>
            <a:r>
              <a:rPr lang="en-US" dirty="0" smtClean="0">
                <a:effectLst/>
                <a:sym typeface="Symbol"/>
              </a:rPr>
              <a:t>) and med[ON/Gain] ~ med[OFF/Gain] ~1</a:t>
            </a:r>
            <a:endParaRPr lang="en-US" baseline="-250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683568" y="4221088"/>
          <a:ext cx="6693514" cy="1079599"/>
        </p:xfrm>
        <a:graphic>
          <a:graphicData uri="http://schemas.openxmlformats.org/presentationml/2006/ole">
            <p:oleObj spid="_x0000_s1026" name="Équation" r:id="rId3" imgW="3149280" imgH="507960" progId="Equation.3">
              <p:embed/>
            </p:oleObj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771800" y="53732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4211960" y="53732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~9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724128" y="537321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5120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611560" y="53732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cycle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7596336" y="4571836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a.u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6093296"/>
            <a:ext cx="8526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 (1cycle)  1/f and (n cycles)  (1)/n </a:t>
            </a:r>
            <a:endParaRPr lang="en-US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1560" y="4221088"/>
            <a:ext cx="3240360" cy="172819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sigma computation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sigma may be affected by the noise (see Ana’s talk)</a:t>
            </a:r>
          </a:p>
          <a:p>
            <a:r>
              <a:rPr lang="en-US" dirty="0" smtClean="0"/>
              <a:t>To avoid artifact we use now the inter quartile range IQR normalized</a:t>
            </a:r>
          </a:p>
          <a:p>
            <a:pPr lvl="1"/>
            <a:endParaRPr lang="en-US" dirty="0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755576" y="4365104"/>
          <a:ext cx="2926776" cy="1440160"/>
        </p:xfrm>
        <a:graphic>
          <a:graphicData uri="http://schemas.openxmlformats.org/presentationml/2006/ole">
            <p:oleObj spid="_x0000_s2050" name="Équation" r:id="rId3" imgW="799920" imgH="393480" progId="Equation.3">
              <p:embed/>
            </p:oleObj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933056"/>
            <a:ext cx="30575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Ellipse 15"/>
          <p:cNvSpPr/>
          <p:nvPr/>
        </p:nvSpPr>
        <p:spPr>
          <a:xfrm>
            <a:off x="6156176" y="5157192"/>
            <a:ext cx="144016" cy="144016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/>
          <p:cNvSpPr/>
          <p:nvPr/>
        </p:nvSpPr>
        <p:spPr>
          <a:xfrm>
            <a:off x="3563888" y="4653136"/>
            <a:ext cx="144016" cy="144016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eur en arc 20"/>
          <p:cNvCxnSpPr>
            <a:stCxn id="19" idx="6"/>
            <a:endCxn id="16" idx="2"/>
          </p:cNvCxnSpPr>
          <p:nvPr/>
        </p:nvCxnSpPr>
        <p:spPr>
          <a:xfrm>
            <a:off x="3707904" y="4725144"/>
            <a:ext cx="2448272" cy="504056"/>
          </a:xfrm>
          <a:prstGeom prst="curvedConnector3">
            <a:avLst>
              <a:gd name="adj1" fmla="val 47029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39552" y="6237312"/>
            <a:ext cx="331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IQR for Normal dist. with </a:t>
            </a:r>
            <a:r>
              <a:rPr lang="en-US" dirty="0">
                <a:sym typeface="Symbol"/>
              </a:rPr>
              <a:t></a:t>
            </a:r>
            <a:r>
              <a:rPr lang="en-US" dirty="0" smtClean="0"/>
              <a:t>=1</a:t>
            </a:r>
            <a:endParaRPr lang="en-US" dirty="0"/>
          </a:p>
        </p:txBody>
      </p:sp>
      <p:cxnSp>
        <p:nvCxnSpPr>
          <p:cNvPr id="27" name="Connecteur droit avec flèche 26"/>
          <p:cNvCxnSpPr/>
          <p:nvPr/>
        </p:nvCxnSpPr>
        <p:spPr>
          <a:xfrm flipV="1">
            <a:off x="2699792" y="57332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292080" y="5373216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25%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508436" y="5373216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25%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3C161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158451.171 &amp; 158452.171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runs 2011-12-09</a:t>
            </a:r>
          </a:p>
          <a:p>
            <a:pPr lvl="1"/>
            <a:r>
              <a:rPr lang="en-US" dirty="0" smtClean="0"/>
              <a:t>3C161   : 0:57:21 start</a:t>
            </a:r>
          </a:p>
          <a:p>
            <a:pPr lvl="2"/>
            <a:r>
              <a:rPr lang="en-US" dirty="0" smtClean="0"/>
              <a:t>3 cycles/4 available 2-4</a:t>
            </a:r>
          </a:p>
          <a:p>
            <a:pPr lvl="1"/>
            <a:r>
              <a:rPr lang="en-US" dirty="0" smtClean="0"/>
              <a:t>3C161B : 1:11:50 </a:t>
            </a:r>
          </a:p>
          <a:p>
            <a:pPr lvl="2"/>
            <a:r>
              <a:rPr lang="en-US" dirty="0" smtClean="0"/>
              <a:t>7 cycles/9 available 3-9</a:t>
            </a:r>
          </a:p>
          <a:p>
            <a:r>
              <a:rPr lang="en-US" dirty="0" smtClean="0"/>
              <a:t>1 cycle = 170 sec ON-like </a:t>
            </a:r>
          </a:p>
          <a:p>
            <a:r>
              <a:rPr lang="en-US" dirty="0" smtClean="0"/>
              <a:t>Add the images time-freq. and use the first 30sec as “0”</a:t>
            </a:r>
          </a:p>
          <a:p>
            <a:r>
              <a:rPr lang="en-US" dirty="0" smtClean="0"/>
              <a:t>No use of DAB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time-Freq.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637440" cy="74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573016"/>
            <a:ext cx="2736304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226"/>
          <a:stretch>
            <a:fillRect/>
          </a:stretch>
        </p:blipFill>
        <p:spPr bwMode="auto">
          <a:xfrm>
            <a:off x="539552" y="1268760"/>
            <a:ext cx="77048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Peak int. &amp; </a:t>
            </a:r>
            <a:r>
              <a:rPr lang="en-US" sz="4000" dirty="0" err="1" smtClean="0"/>
              <a:t>Tsys</a:t>
            </a:r>
            <a:r>
              <a:rPr lang="en-US" sz="4000" dirty="0" smtClean="0"/>
              <a:t> variations: 3C161B</a:t>
            </a:r>
            <a:endParaRPr lang="en-US" sz="4000" dirty="0"/>
          </a:p>
        </p:txBody>
      </p:sp>
      <p:sp>
        <p:nvSpPr>
          <p:cNvPr id="4" name="ZoneTexte 3"/>
          <p:cNvSpPr txBox="1"/>
          <p:nvPr/>
        </p:nvSpPr>
        <p:spPr>
          <a:xfrm>
            <a:off x="1884432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48528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612624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76720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40816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04912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69008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77072"/>
            <a:ext cx="7776864" cy="274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13"/>
          <p:cNvCxnSpPr/>
          <p:nvPr/>
        </p:nvCxnSpPr>
        <p:spPr>
          <a:xfrm>
            <a:off x="1547664" y="6093296"/>
            <a:ext cx="626469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70014" y="5877272"/>
            <a:ext cx="7056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+2%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7584" y="4509120"/>
            <a:ext cx="83227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+10%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777008" y="170080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25%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-117225" y="4788447"/>
            <a:ext cx="166430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Tsys</a:t>
            </a:r>
            <a:r>
              <a:rPr lang="en-US" dirty="0" smtClean="0">
                <a:solidFill>
                  <a:srgbClr val="002060"/>
                </a:solidFill>
              </a:rPr>
              <a:t>/Gain (au)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907381" y="4725144"/>
            <a:ext cx="188064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[1405,1415]MHz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609600"/>
            <a:ext cx="75819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164288" y="6237312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Timing: 8.22kHz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283968" y="2564904"/>
            <a:ext cx="199009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peak</a:t>
            </a:r>
            <a:r>
              <a:rPr lang="en-US" dirty="0" smtClean="0">
                <a:solidFill>
                  <a:schemeClr val="bg1"/>
                </a:solidFill>
              </a:rPr>
              <a:t> ~ 2x0.82 </a:t>
            </a:r>
            <a:r>
              <a:rPr lang="en-US" dirty="0" err="1" smtClean="0">
                <a:solidFill>
                  <a:schemeClr val="bg1"/>
                </a:solidFill>
              </a:rPr>
              <a:t>a.u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33</TotalTime>
  <Words>1168</Words>
  <Application>Microsoft Office PowerPoint</Application>
  <PresentationFormat>Affichage à l'écran (4:3)</PresentationFormat>
  <Paragraphs>197</Paragraphs>
  <Slides>42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4" baseType="lpstr">
      <vt:lpstr>SlideBAO</vt:lpstr>
      <vt:lpstr>Équation</vt:lpstr>
      <vt:lpstr>Amas Processing Status</vt:lpstr>
      <vt:lpstr>Data</vt:lpstr>
      <vt:lpstr>Data processing on Irods @ CCIN2P3 (short list)</vt:lpstr>
      <vt:lpstr>Calibrator Sources 3C273, 3C261, NGC4383</vt:lpstr>
      <vt:lpstr>3C161 Drift Scan</vt:lpstr>
      <vt:lpstr>Data</vt:lpstr>
      <vt:lpstr>Image time-Freq.</vt:lpstr>
      <vt:lpstr>Peak int. &amp; Tsys variations: 3C161B</vt:lpstr>
      <vt:lpstr>Diapositive 9</vt:lpstr>
      <vt:lpstr>Diapositive 10</vt:lpstr>
      <vt:lpstr>Calibration</vt:lpstr>
      <vt:lpstr>3C273 – 2011/12/09 ON/OFF &amp; Drift</vt:lpstr>
      <vt:lpstr>(ON-OFF)/OFF-filtered</vt:lpstr>
      <vt:lpstr>Drift Scan: I(time, frequency)</vt:lpstr>
      <vt:lpstr>Drift Scan: time evolution</vt:lpstr>
      <vt:lpstr>Drift Scan: time evolution</vt:lpstr>
      <vt:lpstr>Drift Scan: Frequency</vt:lpstr>
      <vt:lpstr>Diapositive 18</vt:lpstr>
      <vt:lpstr>Diapositive 19</vt:lpstr>
      <vt:lpstr>NGC4383 ON-OFF</vt:lpstr>
      <vt:lpstr>Gains cycle #13</vt:lpstr>
      <vt:lpstr>Diapositive 22</vt:lpstr>
      <vt:lpstr>Diapositive 23</vt:lpstr>
      <vt:lpstr> The HI line intensity</vt:lpstr>
      <vt:lpstr>NGC4383 Drift Scan</vt:lpstr>
      <vt:lpstr>Diapositive 26</vt:lpstr>
      <vt:lpstr>Continuum evolution</vt:lpstr>
      <vt:lpstr>HI Line evolution</vt:lpstr>
      <vt:lpstr>Summary</vt:lpstr>
      <vt:lpstr>Abell85, 2440, 1205 zoom on HI</vt:lpstr>
      <vt:lpstr>Abell 1205: DAQ stability</vt:lpstr>
      <vt:lpstr>Abell1205</vt:lpstr>
      <vt:lpstr>Abell2440</vt:lpstr>
      <vt:lpstr>Abell85</vt:lpstr>
      <vt:lpstr>Noise: introduction</vt:lpstr>
      <vt:lpstr>Diapositive 36</vt:lpstr>
      <vt:lpstr>Diapositive 37</vt:lpstr>
      <vt:lpstr>Some facts</vt:lpstr>
      <vt:lpstr>Diapositive 39</vt:lpstr>
      <vt:lpstr>Data processing on Irods @ CCIN2P3</vt:lpstr>
      <vt:lpstr>Sigma</vt:lpstr>
      <vt:lpstr>Evolution of sigma computation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Amas Processing Status</dc:title>
  <dc:creator>J.E CAMPAGNE</dc:creator>
  <cp:lastModifiedBy>J.E CAMPAGNE</cp:lastModifiedBy>
  <cp:revision>11</cp:revision>
  <dcterms:created xsi:type="dcterms:W3CDTF">2012-02-02T07:56:12Z</dcterms:created>
  <dcterms:modified xsi:type="dcterms:W3CDTF">2012-02-02T09:12:31Z</dcterms:modified>
</cp:coreProperties>
</file>