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6" r:id="rId3"/>
    <p:sldId id="257" r:id="rId4"/>
    <p:sldId id="263" r:id="rId5"/>
    <p:sldId id="262" r:id="rId6"/>
    <p:sldId id="261" r:id="rId7"/>
    <p:sldId id="258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1/16/2012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91F74BA0-536C-4A4D-ADC5-86D49F1EEC86}" type="datetimeFigureOut">
              <a:rPr lang="en-US" smtClean="0"/>
              <a:pPr/>
              <a:t>1/16/2012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Calibrator Sources</a:t>
            </a:r>
            <a:br>
              <a:rPr lang="en-US" dirty="0" smtClean="0"/>
            </a:br>
            <a:r>
              <a:rPr lang="en-US" dirty="0" smtClean="0"/>
              <a:t>3C273, 3C261</a:t>
            </a:r>
            <a:endParaRPr lang="en-US" dirty="0"/>
          </a:p>
        </p:txBody>
      </p:sp>
      <p:sp>
        <p:nvSpPr>
          <p:cNvPr id="5" name="Sous-titr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Campagne</a:t>
            </a:r>
            <a:endParaRPr lang="en-US" dirty="0" smtClean="0"/>
          </a:p>
          <a:p>
            <a:r>
              <a:rPr lang="en-US" dirty="0" smtClean="0"/>
              <a:t>16/1/2012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time-Freq.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564904"/>
            <a:ext cx="8637440" cy="744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6146" r="7806"/>
          <a:stretch>
            <a:fillRect/>
          </a:stretch>
        </p:blipFill>
        <p:spPr bwMode="auto">
          <a:xfrm>
            <a:off x="3275856" y="3573016"/>
            <a:ext cx="2736304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6688"/>
            <a:ext cx="6496050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4572000" y="2132856"/>
            <a:ext cx="168488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Time evolution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164288" y="6237312"/>
            <a:ext cx="185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Timing: 8.22kHz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5472608" cy="555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6660232" y="2708920"/>
            <a:ext cx="20554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Spectra integrated during the FWHM of the drift.</a:t>
            </a:r>
          </a:p>
          <a:p>
            <a:endParaRPr lang="en-US" dirty="0" smtClean="0"/>
          </a:p>
          <a:p>
            <a:r>
              <a:rPr lang="en-US" dirty="0" smtClean="0"/>
              <a:t>Differences </a:t>
            </a:r>
            <a:r>
              <a:rPr lang="en-US" dirty="0" err="1" smtClean="0"/>
              <a:t>wrt</a:t>
            </a:r>
            <a:r>
              <a:rPr lang="en-US" dirty="0" smtClean="0"/>
              <a:t> the 3C273 spectra</a:t>
            </a:r>
          </a:p>
          <a:p>
            <a:r>
              <a:rPr lang="en-US" dirty="0" smtClean="0"/>
              <a:t>Polarization?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412776"/>
            <a:ext cx="2509245" cy="25273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779912" y="4005064"/>
            <a:ext cx="504056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2 drifts of </a:t>
            </a:r>
            <a:r>
              <a:rPr lang="en-US" dirty="0" smtClean="0"/>
              <a:t>3C161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±3% effect on peak value</a:t>
            </a:r>
            <a:endParaRPr lang="en-US" dirty="0"/>
          </a:p>
        </p:txBody>
      </p:sp>
      <p:sp>
        <p:nvSpPr>
          <p:cNvPr id="8" name="ZoneTexte 7"/>
          <p:cNvSpPr txBox="1"/>
          <p:nvPr/>
        </p:nvSpPr>
        <p:spPr>
          <a:xfrm>
            <a:off x="2627784" y="6453336"/>
            <a:ext cx="4017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freq. spectrum remains the same</a:t>
            </a:r>
            <a:endParaRPr lang="en-US" dirty="0"/>
          </a:p>
        </p:txBody>
      </p:sp>
      <p:grpSp>
        <p:nvGrpSpPr>
          <p:cNvPr id="13" name="Groupe 12"/>
          <p:cNvGrpSpPr/>
          <p:nvPr/>
        </p:nvGrpSpPr>
        <p:grpSpPr>
          <a:xfrm>
            <a:off x="0" y="1700808"/>
            <a:ext cx="9144000" cy="4680520"/>
            <a:chOff x="0" y="1700808"/>
            <a:chExt cx="9144000" cy="4680520"/>
          </a:xfrm>
        </p:grpSpPr>
        <p:sp>
          <p:nvSpPr>
            <p:cNvPr id="5" name="Rectangle 4"/>
            <p:cNvSpPr/>
            <p:nvPr/>
          </p:nvSpPr>
          <p:spPr>
            <a:xfrm>
              <a:off x="0" y="1700808"/>
              <a:ext cx="9144000" cy="468052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496" y="1772816"/>
              <a:ext cx="4395108" cy="4414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64496" y="1772816"/>
              <a:ext cx="4499992" cy="4499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Ellipse 5"/>
            <p:cNvSpPr/>
            <p:nvPr/>
          </p:nvSpPr>
          <p:spPr>
            <a:xfrm>
              <a:off x="4499992" y="1988840"/>
              <a:ext cx="792088" cy="57606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Ellipse 6"/>
            <p:cNvSpPr/>
            <p:nvPr/>
          </p:nvSpPr>
          <p:spPr>
            <a:xfrm>
              <a:off x="107504" y="2204864"/>
              <a:ext cx="792088" cy="57606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/>
            <p:cNvSpPr/>
            <p:nvPr/>
          </p:nvSpPr>
          <p:spPr>
            <a:xfrm>
              <a:off x="1187624" y="5229200"/>
              <a:ext cx="2088232" cy="57606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/>
            <p:cNvSpPr/>
            <p:nvPr/>
          </p:nvSpPr>
          <p:spPr>
            <a:xfrm>
              <a:off x="5724128" y="5229200"/>
              <a:ext cx="2088232" cy="57606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043608" y="3588695"/>
              <a:ext cx="985976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3 cycles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5508104" y="3588695"/>
              <a:ext cx="985976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7</a:t>
              </a:r>
              <a:r>
                <a:rPr lang="en-US" dirty="0" smtClean="0">
                  <a:solidFill>
                    <a:schemeClr val="bg1"/>
                  </a:solidFill>
                </a:rPr>
                <a:t> cycles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Calibration: 1polar for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tot</a:t>
            </a:r>
            <a:endParaRPr lang="en-US" baseline="-25000" dirty="0"/>
          </a:p>
        </p:txBody>
      </p:sp>
      <p:grpSp>
        <p:nvGrpSpPr>
          <p:cNvPr id="22" name="Groupe 21"/>
          <p:cNvGrpSpPr/>
          <p:nvPr/>
        </p:nvGrpSpPr>
        <p:grpSpPr>
          <a:xfrm>
            <a:off x="395536" y="2636912"/>
            <a:ext cx="7992888" cy="2592288"/>
            <a:chOff x="395536" y="2636912"/>
            <a:chExt cx="7992888" cy="2592288"/>
          </a:xfrm>
        </p:grpSpPr>
        <p:grpSp>
          <p:nvGrpSpPr>
            <p:cNvPr id="14" name="Groupe 13"/>
            <p:cNvGrpSpPr/>
            <p:nvPr/>
          </p:nvGrpSpPr>
          <p:grpSpPr>
            <a:xfrm>
              <a:off x="1331640" y="2636912"/>
              <a:ext cx="4248472" cy="2592288"/>
              <a:chOff x="1331640" y="1484784"/>
              <a:chExt cx="4248472" cy="2592288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1331640" y="1484784"/>
                <a:ext cx="4248472" cy="2592288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1616616" y="2761183"/>
                <a:ext cx="144321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400" dirty="0" err="1" smtClean="0"/>
                  <a:t>Ott</a:t>
                </a:r>
                <a:r>
                  <a:rPr lang="fr-FR" sz="1400" dirty="0" smtClean="0"/>
                  <a:t> et al. , 1994</a:t>
                </a:r>
                <a:endParaRPr lang="en-US" sz="1400" dirty="0"/>
              </a:p>
            </p:txBody>
          </p:sp>
        </p:grpSp>
        <p:sp>
          <p:nvSpPr>
            <p:cNvPr id="3" name="Rectangle 2"/>
            <p:cNvSpPr/>
            <p:nvPr/>
          </p:nvSpPr>
          <p:spPr>
            <a:xfrm>
              <a:off x="1547664" y="2780928"/>
              <a:ext cx="5256584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400" dirty="0" smtClean="0"/>
                <a:t>3C161 0624-05 (</a:t>
              </a:r>
              <a:r>
                <a:rPr lang="fr-FR" sz="1400" dirty="0" err="1" smtClean="0"/>
                <a:t>Baars</a:t>
              </a:r>
              <a:r>
                <a:rPr lang="fr-FR" sz="1400" dirty="0" smtClean="0"/>
                <a:t> et al 1977) </a:t>
              </a:r>
              <a:br>
                <a:rPr lang="fr-FR" sz="1400" dirty="0" smtClean="0"/>
              </a:br>
              <a:r>
                <a:rPr lang="fr-FR" sz="1400" dirty="0" smtClean="0"/>
                <a:t>---------------------------------------------- </a:t>
              </a:r>
              <a:br>
                <a:rPr lang="fr-FR" sz="1400" dirty="0" smtClean="0"/>
              </a:br>
              <a:r>
                <a:rPr lang="fr-FR" sz="1400" dirty="0" err="1" smtClean="0"/>
                <a:t>Freq</a:t>
              </a:r>
              <a:r>
                <a:rPr lang="fr-FR" sz="1400" dirty="0" smtClean="0"/>
                <a:t> MHz     1250        1280    1380    1410 </a:t>
              </a:r>
              <a:br>
                <a:rPr lang="fr-FR" sz="1400" dirty="0" smtClean="0"/>
              </a:br>
              <a:r>
                <a:rPr lang="fr-FR" sz="1400" dirty="0" smtClean="0"/>
                <a:t>Flux </a:t>
              </a:r>
              <a:r>
                <a:rPr lang="fr-FR" sz="1400" dirty="0" err="1" smtClean="0"/>
                <a:t>Jy</a:t>
              </a:r>
              <a:r>
                <a:rPr lang="fr-FR" sz="1400" dirty="0" smtClean="0"/>
                <a:t>        20,636    20,294    19,233    18,937 </a:t>
              </a:r>
              <a:br>
                <a:rPr lang="fr-FR" sz="1400" dirty="0" smtClean="0"/>
              </a:br>
              <a:r>
                <a:rPr lang="fr-FR" sz="1400" dirty="0" smtClean="0"/>
                <a:t>---------------------------------------------- </a:t>
              </a:r>
              <a:endParaRPr lang="en-US" sz="140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619672" y="4221088"/>
              <a:ext cx="4572000" cy="9541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400" dirty="0" smtClean="0"/>
                <a:t>Freq.    Flux        date Obs. </a:t>
              </a:r>
              <a:br>
                <a:rPr lang="en-US" sz="1400" dirty="0" smtClean="0"/>
              </a:br>
              <a:r>
                <a:rPr lang="en-US" sz="1400" dirty="0" smtClean="0"/>
                <a:t> MHz      </a:t>
              </a:r>
              <a:r>
                <a:rPr lang="en-US" sz="1400" dirty="0" err="1" smtClean="0"/>
                <a:t>Jy</a:t>
              </a:r>
              <a:r>
                <a:rPr lang="en-US" sz="1400" dirty="0" smtClean="0"/>
                <a:t> </a:t>
              </a:r>
              <a:br>
                <a:rPr lang="en-US" sz="1400" dirty="0" smtClean="0"/>
              </a:br>
              <a:r>
                <a:rPr lang="en-US" sz="1400" dirty="0" smtClean="0"/>
                <a:t>------------------------------------- </a:t>
              </a:r>
              <a:br>
                <a:rPr lang="en-US" sz="1400" dirty="0" smtClean="0"/>
              </a:br>
              <a:r>
                <a:rPr lang="en-US" sz="1400" dirty="0" smtClean="0"/>
                <a:t>1408     18.58 (0.09)    Feb. 1990 </a:t>
              </a:r>
              <a:endParaRPr lang="en-US" sz="1400" dirty="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395536" y="4149080"/>
              <a:ext cx="829073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3C161</a:t>
              </a:r>
              <a:endParaRPr lang="en-US" dirty="0"/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6156176" y="3717032"/>
              <a:ext cx="195758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 smtClean="0"/>
                <a:t>23.2 </a:t>
              </a:r>
              <a:r>
                <a:rPr lang="en-US" sz="2800" dirty="0" err="1" smtClean="0"/>
                <a:t>Jy</a:t>
              </a:r>
              <a:r>
                <a:rPr lang="en-US" sz="2800" dirty="0" smtClean="0"/>
                <a:t>/</a:t>
              </a:r>
              <a:r>
                <a:rPr lang="en-US" sz="2800" dirty="0" err="1" smtClean="0"/>
                <a:t>a.u</a:t>
              </a:r>
              <a:endParaRPr lang="en-US" sz="2800" dirty="0" smtClean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256530" y="2780928"/>
              <a:ext cx="164660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800" dirty="0" smtClean="0"/>
                <a:t>1410MHz</a:t>
              </a:r>
              <a:endParaRPr lang="en-US" sz="2800" dirty="0"/>
            </a:p>
          </p:txBody>
        </p:sp>
        <p:sp>
          <p:nvSpPr>
            <p:cNvPr id="19" name="Ellipse 18"/>
            <p:cNvSpPr/>
            <p:nvPr/>
          </p:nvSpPr>
          <p:spPr>
            <a:xfrm>
              <a:off x="5868144" y="3573016"/>
              <a:ext cx="2520280" cy="792088"/>
            </a:xfrm>
            <a:prstGeom prst="ellipse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58551" y="2627620"/>
            <a:ext cx="82907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3C273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331640" y="1628800"/>
            <a:ext cx="7344816" cy="353943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fr-FR" sz="1400" dirty="0" err="1" smtClean="0"/>
              <a:t>Bridle</a:t>
            </a:r>
            <a:r>
              <a:rPr lang="fr-FR" sz="1400" dirty="0" smtClean="0"/>
              <a:t> </a:t>
            </a:r>
            <a:r>
              <a:rPr lang="fr-FR" sz="1400" dirty="0" smtClean="0"/>
              <a:t>et al., 1972: I(1400 MHz) : 38.84 (0.70) </a:t>
            </a:r>
            <a:r>
              <a:rPr lang="fr-FR" sz="1400" dirty="0" err="1" smtClean="0"/>
              <a:t>Jy</a:t>
            </a:r>
            <a:r>
              <a:rPr lang="fr-FR" sz="1400" dirty="0" smtClean="0"/>
              <a:t> </a:t>
            </a:r>
            <a:br>
              <a:rPr lang="fr-FR" sz="1400" dirty="0" smtClean="0"/>
            </a:b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dirty="0" smtClean="0"/>
              <a:t>- </a:t>
            </a:r>
            <a:r>
              <a:rPr lang="fr-FR" sz="1400" dirty="0" err="1" smtClean="0"/>
              <a:t>Kühr</a:t>
            </a:r>
            <a:r>
              <a:rPr lang="fr-FR" sz="1400" dirty="0" smtClean="0"/>
              <a:t> et al., 1981 </a:t>
            </a:r>
            <a:r>
              <a:rPr lang="fr-FR" sz="1400" dirty="0" smtClean="0"/>
              <a:t>&amp; NED</a:t>
            </a: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dirty="0" smtClean="0"/>
              <a:t>  </a:t>
            </a:r>
            <a:r>
              <a:rPr lang="fr-FR" sz="1400" dirty="0" err="1" smtClean="0"/>
              <a:t>Freq</a:t>
            </a:r>
            <a:r>
              <a:rPr lang="fr-FR" sz="1400" dirty="0" smtClean="0"/>
              <a:t>.(MHz)    Flux (</a:t>
            </a:r>
            <a:r>
              <a:rPr lang="fr-FR" sz="1400" dirty="0" err="1" smtClean="0"/>
              <a:t>Jy</a:t>
            </a:r>
            <a:r>
              <a:rPr lang="fr-FR" sz="1400" dirty="0" smtClean="0"/>
              <a:t>) </a:t>
            </a:r>
            <a:r>
              <a:rPr lang="fr-FR" sz="1400" dirty="0" smtClean="0"/>
              <a:t> </a:t>
            </a: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dirty="0" smtClean="0"/>
              <a:t>-------------------------------------------------- </a:t>
            </a:r>
            <a:br>
              <a:rPr lang="fr-FR" sz="1400" dirty="0" smtClean="0"/>
            </a:br>
            <a:r>
              <a:rPr lang="fr-FR" sz="1400" dirty="0" smtClean="0"/>
              <a:t>  1400         41.28 1.23  </a:t>
            </a:r>
            <a:r>
              <a:rPr lang="fr-FR" sz="1400" dirty="0" err="1" smtClean="0"/>
              <a:t>Witzel</a:t>
            </a:r>
            <a:r>
              <a:rPr lang="fr-FR" sz="1400" dirty="0" smtClean="0"/>
              <a:t> et al. 1971 </a:t>
            </a:r>
            <a:br>
              <a:rPr lang="fr-FR" sz="1400" dirty="0" smtClean="0"/>
            </a:br>
            <a:r>
              <a:rPr lang="fr-FR" sz="1400" dirty="0" smtClean="0"/>
              <a:t>  1400         46.30 2.30  </a:t>
            </a:r>
            <a:r>
              <a:rPr lang="fr-FR" sz="1400" dirty="0" err="1" smtClean="0"/>
              <a:t>Kellerman</a:t>
            </a:r>
            <a:r>
              <a:rPr lang="fr-FR" sz="1400" dirty="0" smtClean="0"/>
              <a:t> et al. 1969 </a:t>
            </a:r>
            <a:br>
              <a:rPr lang="fr-FR" sz="1400" dirty="0" smtClean="0"/>
            </a:br>
            <a:r>
              <a:rPr lang="fr-FR" sz="1400" dirty="0" smtClean="0"/>
              <a:t>  1410         45.17 1.07  Wills 1975 </a:t>
            </a:r>
            <a:br>
              <a:rPr lang="fr-FR" sz="1400" dirty="0" smtClean="0"/>
            </a:br>
            <a:r>
              <a:rPr lang="fr-FR" sz="1400" dirty="0" smtClean="0"/>
              <a:t>  1410 MHz     42.00     ...     </a:t>
            </a:r>
            <a:r>
              <a:rPr lang="fr-FR" sz="1400" dirty="0" err="1" smtClean="0"/>
              <a:t>Jy</a:t>
            </a:r>
            <a:r>
              <a:rPr lang="fr-FR" sz="1400" dirty="0" smtClean="0"/>
              <a:t> -&gt; Wright et al. 1990, </a:t>
            </a:r>
            <a:r>
              <a:rPr lang="fr-FR" sz="1400" dirty="0" err="1" smtClean="0"/>
              <a:t>Parkes</a:t>
            </a:r>
            <a:r>
              <a:rPr lang="fr-FR" sz="1400" dirty="0" smtClean="0"/>
              <a:t> </a:t>
            </a:r>
            <a:br>
              <a:rPr lang="fr-FR" sz="1400" dirty="0" smtClean="0"/>
            </a:br>
            <a:r>
              <a:rPr lang="fr-FR" sz="1400" dirty="0" smtClean="0"/>
              <a:t> 1400 MHz     45.0     +/- 5 % </a:t>
            </a:r>
            <a:r>
              <a:rPr lang="fr-FR" sz="1400" dirty="0" err="1" smtClean="0"/>
              <a:t>Jy</a:t>
            </a:r>
            <a:r>
              <a:rPr lang="fr-FR" sz="1400" dirty="0" smtClean="0"/>
              <a:t> -&gt; PAULINY-TOTH et al., 1966 </a:t>
            </a:r>
            <a:endParaRPr lang="fr-FR" sz="1400" dirty="0" smtClean="0"/>
          </a:p>
          <a:p>
            <a:r>
              <a:rPr lang="fr-FR" sz="1400" dirty="0" smtClean="0"/>
              <a:t>1400 MHz     39.62 ± 0.38  </a:t>
            </a:r>
            <a:r>
              <a:rPr lang="fr-FR" sz="1400" dirty="0" err="1" smtClean="0"/>
              <a:t>Jy</a:t>
            </a:r>
            <a:r>
              <a:rPr lang="fr-FR" sz="1400" dirty="0" smtClean="0"/>
              <a:t> -&gt; idem </a:t>
            </a:r>
            <a:endParaRPr lang="fr-FR" sz="1400" dirty="0" smtClean="0"/>
          </a:p>
          <a:p>
            <a:r>
              <a:rPr lang="fr-FR" sz="1400" dirty="0" smtClean="0">
                <a:solidFill>
                  <a:srgbClr val="FFFF00"/>
                </a:solidFill>
              </a:rPr>
              <a:t>1.4 GHz (ATCA)     35.82     ...     </a:t>
            </a:r>
            <a:r>
              <a:rPr lang="fr-FR" sz="1400" dirty="0" err="1" smtClean="0">
                <a:solidFill>
                  <a:srgbClr val="FFFF00"/>
                </a:solidFill>
              </a:rPr>
              <a:t>Jy</a:t>
            </a:r>
            <a:r>
              <a:rPr lang="fr-FR" sz="1400" dirty="0" smtClean="0">
                <a:solidFill>
                  <a:srgbClr val="FFFF00"/>
                </a:solidFill>
              </a:rPr>
              <a:t> -&gt; </a:t>
            </a:r>
            <a:r>
              <a:rPr lang="fr-FR" sz="1400" dirty="0" err="1" smtClean="0">
                <a:solidFill>
                  <a:srgbClr val="FFFF00"/>
                </a:solidFill>
              </a:rPr>
              <a:t>Tingay</a:t>
            </a:r>
            <a:r>
              <a:rPr lang="fr-FR" sz="1400" dirty="0" smtClean="0">
                <a:solidFill>
                  <a:srgbClr val="FFFF00"/>
                </a:solidFill>
              </a:rPr>
              <a:t> et al., 2003, PASJ </a:t>
            </a:r>
            <a:endParaRPr lang="fr-FR" sz="1400" dirty="0" smtClean="0">
              <a:solidFill>
                <a:srgbClr val="FFFF00"/>
              </a:solidFill>
            </a:endParaRPr>
          </a:p>
          <a:p>
            <a:r>
              <a:rPr lang="fr-FR" sz="1400" dirty="0" smtClean="0"/>
              <a:t> 1.40 GHz     50100     ...</a:t>
            </a:r>
            <a:r>
              <a:rPr lang="fr-FR" sz="1400" dirty="0" err="1" smtClean="0"/>
              <a:t>milliJy</a:t>
            </a:r>
            <a:r>
              <a:rPr lang="fr-FR" sz="1400" dirty="0" smtClean="0"/>
              <a:t> -&gt; White et al., 1992, 300ft, -&gt; </a:t>
            </a:r>
            <a:r>
              <a:rPr lang="fr-FR" sz="1400" dirty="0" err="1" smtClean="0"/>
              <a:t>Condon</a:t>
            </a:r>
            <a:r>
              <a:rPr lang="fr-FR" sz="1400" dirty="0" smtClean="0"/>
              <a:t> et al. </a:t>
            </a:r>
            <a:r>
              <a:rPr lang="fr-FR" sz="1400" dirty="0" smtClean="0"/>
              <a:t>1985,1986</a:t>
            </a:r>
          </a:p>
          <a:p>
            <a:r>
              <a:rPr lang="fr-FR" sz="1400" dirty="0" smtClean="0"/>
              <a:t> </a:t>
            </a:r>
            <a:r>
              <a:rPr lang="fr-FR" sz="1400" dirty="0" smtClean="0">
                <a:solidFill>
                  <a:srgbClr val="FFFF00"/>
                </a:solidFill>
              </a:rPr>
              <a:t>1.4GHz         54992.1 ± 1900.3 </a:t>
            </a:r>
            <a:r>
              <a:rPr lang="fr-FR" sz="1400" dirty="0" err="1" smtClean="0">
                <a:solidFill>
                  <a:srgbClr val="FFFF00"/>
                </a:solidFill>
              </a:rPr>
              <a:t>milliJy</a:t>
            </a:r>
            <a:r>
              <a:rPr lang="fr-FR" sz="1400" dirty="0" smtClean="0">
                <a:solidFill>
                  <a:srgbClr val="FFFF00"/>
                </a:solidFill>
              </a:rPr>
              <a:t>  -&gt; </a:t>
            </a:r>
            <a:r>
              <a:rPr lang="fr-FR" sz="1400" dirty="0" err="1" smtClean="0">
                <a:solidFill>
                  <a:srgbClr val="FFFF00"/>
                </a:solidFill>
              </a:rPr>
              <a:t>Condon</a:t>
            </a:r>
            <a:r>
              <a:rPr lang="fr-FR" sz="1400" dirty="0" smtClean="0">
                <a:solidFill>
                  <a:srgbClr val="FFFF00"/>
                </a:solidFill>
              </a:rPr>
              <a:t> et al. 1998, NVSS </a:t>
            </a:r>
            <a:endParaRPr lang="fr-FR" sz="1400" dirty="0" smtClean="0">
              <a:solidFill>
                <a:srgbClr val="FFFF00"/>
              </a:solidFill>
            </a:endParaRPr>
          </a:p>
          <a:p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dirty="0" smtClean="0"/>
              <a:t>-------------------------------------------------- </a:t>
            </a:r>
            <a:endParaRPr lang="en-US" sz="1400" dirty="0"/>
          </a:p>
        </p:txBody>
      </p:sp>
      <p:sp>
        <p:nvSpPr>
          <p:cNvPr id="4" name="ZoneTexte 3"/>
          <p:cNvSpPr txBox="1"/>
          <p:nvPr/>
        </p:nvSpPr>
        <p:spPr>
          <a:xfrm>
            <a:off x="701196" y="5589240"/>
            <a:ext cx="80472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Our measurement : ~2.5 au x 23.2 </a:t>
            </a:r>
            <a:r>
              <a:rPr lang="en-US" sz="2800" dirty="0" err="1" smtClean="0"/>
              <a:t>Jy</a:t>
            </a:r>
            <a:r>
              <a:rPr lang="en-US" sz="2800" dirty="0" smtClean="0"/>
              <a:t>/au ~ 58 </a:t>
            </a:r>
            <a:r>
              <a:rPr lang="en-US" sz="2800" dirty="0" err="1" smtClean="0"/>
              <a:t>Jy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3C273 – 2011/12/09</a:t>
            </a:r>
            <a:br>
              <a:rPr lang="en-US" dirty="0" smtClean="0"/>
            </a:br>
            <a:r>
              <a:rPr lang="en-US" dirty="0" smtClean="0"/>
              <a:t>ON/OFF &amp; Drift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(ON-OFF)/OFF-</a:t>
            </a:r>
            <a:r>
              <a:rPr lang="en-US" dirty="0" err="1" smtClean="0"/>
              <a:t>flitered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5429644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6660232" y="2420888"/>
            <a:ext cx="1844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 cycles </a:t>
            </a:r>
            <a:r>
              <a:rPr lang="en-US" dirty="0" smtClean="0"/>
              <a:t>30sec</a:t>
            </a:r>
            <a:endParaRPr lang="en-US" dirty="0" smtClean="0"/>
          </a:p>
          <a:p>
            <a:r>
              <a:rPr lang="en-US" dirty="0" smtClean="0"/>
              <a:t> each (30</a:t>
            </a:r>
            <a:r>
              <a:rPr lang="en-US" dirty="0" smtClean="0"/>
              <a:t>% eff.)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179512" y="2708921"/>
            <a:ext cx="8712968" cy="2304255"/>
            <a:chOff x="179512" y="1484785"/>
            <a:chExt cx="8712968" cy="230425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2" y="1484785"/>
              <a:ext cx="8712968" cy="2006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39952" y="2636515"/>
              <a:ext cx="1123950" cy="11525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Drift Scan: </a:t>
            </a:r>
            <a:r>
              <a:rPr lang="en-US" dirty="0" smtClean="0"/>
              <a:t>I(time, </a:t>
            </a:r>
            <a:r>
              <a:rPr lang="en-US" dirty="0" err="1" smtClean="0"/>
              <a:t>frequancy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Drift Scan: </a:t>
            </a:r>
            <a:r>
              <a:rPr lang="en-US" dirty="0" smtClean="0"/>
              <a:t>time evolution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5388835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012160" y="1988840"/>
            <a:ext cx="25922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2 cycles </a:t>
            </a:r>
            <a:r>
              <a:rPr lang="en-US" dirty="0" smtClean="0"/>
              <a:t>1</a:t>
            </a:r>
            <a:r>
              <a:rPr lang="en-US" dirty="0" smtClean="0"/>
              <a:t>70sec (*)</a:t>
            </a:r>
            <a:endParaRPr lang="en-US" dirty="0" smtClean="0"/>
          </a:p>
          <a:p>
            <a:r>
              <a:rPr lang="en-US" dirty="0" smtClean="0"/>
              <a:t>(30% eff.)</a:t>
            </a:r>
          </a:p>
          <a:p>
            <a:endParaRPr lang="en-US" dirty="0" smtClean="0"/>
          </a:p>
          <a:p>
            <a:r>
              <a:rPr lang="en-US" dirty="0" smtClean="0"/>
              <a:t>“0</a:t>
            </a:r>
            <a:r>
              <a:rPr lang="en-US" dirty="0" smtClean="0"/>
              <a:t>” </a:t>
            </a:r>
            <a:r>
              <a:rPr lang="en-US" dirty="0" smtClean="0"/>
              <a:t>done with</a:t>
            </a:r>
            <a:r>
              <a:rPr lang="en-US" dirty="0" smtClean="0"/>
              <a:t>  the first 30sec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Mean </a:t>
            </a:r>
            <a:r>
              <a:rPr lang="en-US" dirty="0" smtClean="0"/>
              <a:t>of the band </a:t>
            </a:r>
            <a:r>
              <a:rPr lang="en-US" dirty="0" smtClean="0"/>
              <a:t>[</a:t>
            </a:r>
            <a:r>
              <a:rPr lang="en-US" dirty="0" smtClean="0"/>
              <a:t>1405,1415]MHz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Drift Scan: </a:t>
            </a:r>
            <a:r>
              <a:rPr lang="fr-FR" dirty="0" err="1" smtClean="0"/>
              <a:t>Frequency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4824536" cy="480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5364088" y="3491716"/>
            <a:ext cx="2876108" cy="3693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Same behavior as ON-OFF</a:t>
            </a:r>
            <a:endParaRPr lang="en-US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5292081" y="2420888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Mean</a:t>
            </a:r>
            <a:r>
              <a:rPr lang="fr-FR" dirty="0" smtClean="0"/>
              <a:t> over the time </a:t>
            </a:r>
            <a:r>
              <a:rPr lang="en-US" dirty="0" smtClean="0"/>
              <a:t>FWHM</a:t>
            </a:r>
            <a:endParaRPr lang="en-US" dirty="0" smtClean="0"/>
          </a:p>
          <a:p>
            <a:r>
              <a:rPr lang="en-US" dirty="0" smtClean="0"/>
              <a:t>(absolute value not to be compared to ON-OFF)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179512" y="548680"/>
            <a:ext cx="8772203" cy="5942253"/>
            <a:chOff x="179512" y="548680"/>
            <a:chExt cx="8772203" cy="594225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2" y="548680"/>
              <a:ext cx="8772203" cy="5942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Ellipse 2"/>
            <p:cNvSpPr/>
            <p:nvPr/>
          </p:nvSpPr>
          <p:spPr>
            <a:xfrm>
              <a:off x="4644008" y="3284984"/>
              <a:ext cx="432048" cy="2448272"/>
            </a:xfrm>
            <a:prstGeom prst="ellipse">
              <a:avLst/>
            </a:prstGeom>
            <a:solidFill>
              <a:srgbClr val="FF0000">
                <a:alpha val="54118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3C161 Drift Scan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runs 2011-12-09</a:t>
            </a:r>
          </a:p>
          <a:p>
            <a:pPr lvl="1"/>
            <a:r>
              <a:rPr lang="en-US" dirty="0" smtClean="0"/>
              <a:t>3C161   : 0:57:21 start</a:t>
            </a:r>
          </a:p>
          <a:p>
            <a:pPr lvl="2"/>
            <a:r>
              <a:rPr lang="en-US" dirty="0" smtClean="0"/>
              <a:t>3 cycles/4 available 2-4</a:t>
            </a:r>
          </a:p>
          <a:p>
            <a:pPr lvl="1"/>
            <a:r>
              <a:rPr lang="en-US" dirty="0" smtClean="0"/>
              <a:t>3C161B : 1:11:50 </a:t>
            </a:r>
          </a:p>
          <a:p>
            <a:pPr lvl="2"/>
            <a:r>
              <a:rPr lang="en-US" dirty="0" smtClean="0"/>
              <a:t>7 cycles/9 available 3-9</a:t>
            </a:r>
          </a:p>
          <a:p>
            <a:r>
              <a:rPr lang="en-US" dirty="0" smtClean="0"/>
              <a:t>1 cycle = 170 sec ON-like </a:t>
            </a:r>
          </a:p>
          <a:p>
            <a:r>
              <a:rPr lang="en-US" dirty="0" smtClean="0"/>
              <a:t>Add the images time-freq. and use the first 30sec as “0”</a:t>
            </a:r>
          </a:p>
          <a:p>
            <a:r>
              <a:rPr lang="en-US" dirty="0" smtClean="0"/>
              <a:t>No use of DAB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603</TotalTime>
  <Words>219</Words>
  <Application>Microsoft Office PowerPoint</Application>
  <PresentationFormat>Affichage à l'écran (4:3)</PresentationFormat>
  <Paragraphs>55</Paragraphs>
  <Slides>15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SlideBAO</vt:lpstr>
      <vt:lpstr>Calibrator Sources 3C273, 3C261</vt:lpstr>
      <vt:lpstr>3C273 – 2011/12/09 ON/OFF &amp; Drift</vt:lpstr>
      <vt:lpstr>(ON-OFF)/OFF-flitered</vt:lpstr>
      <vt:lpstr>Drift Scan: I(time, frequancy)</vt:lpstr>
      <vt:lpstr>Drift Scan: time evolution</vt:lpstr>
      <vt:lpstr>Drift Scan: Frequency</vt:lpstr>
      <vt:lpstr>Diapositive 7</vt:lpstr>
      <vt:lpstr>3C161 Drift Scan</vt:lpstr>
      <vt:lpstr>Data</vt:lpstr>
      <vt:lpstr>Image time-Freq.</vt:lpstr>
      <vt:lpstr>Diapositive 11</vt:lpstr>
      <vt:lpstr>Diapositive 12</vt:lpstr>
      <vt:lpstr>The 2 drifts of 3C161  ±3% effect on peak value</vt:lpstr>
      <vt:lpstr>Calibration: 1polar for Itot</vt:lpstr>
      <vt:lpstr>Diapositive 15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3C273</dc:title>
  <dc:creator>J.E CAMPAGNE</dc:creator>
  <cp:lastModifiedBy>J.E CAMPAGNE</cp:lastModifiedBy>
  <cp:revision>46</cp:revision>
  <dcterms:created xsi:type="dcterms:W3CDTF">2012-01-04T13:47:58Z</dcterms:created>
  <dcterms:modified xsi:type="dcterms:W3CDTF">2012-01-16T13:19:42Z</dcterms:modified>
</cp:coreProperties>
</file>