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71" r:id="rId7"/>
    <p:sldId id="261" r:id="rId8"/>
    <p:sldId id="266" r:id="rId9"/>
    <p:sldId id="262" r:id="rId10"/>
    <p:sldId id="263" r:id="rId11"/>
    <p:sldId id="264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C45122-D3C7-4942-9139-0490F7AD9F7F}" type="datetimeFigureOut">
              <a:rPr lang="fr-FR" smtClean="0"/>
              <a:pPr/>
              <a:t>16/05/2012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AF9618-0571-44DE-B1C4-249B2320844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462E93F-0F85-4A01-B42B-940A9A569E1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281B51B1-A4F1-4B6C-B1C9-EC6764E86D89}" type="datetime1">
              <a:rPr lang="fr-FR" smtClean="0"/>
              <a:pPr/>
              <a:t>16/05/2012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274455-A980-48FE-B7D6-4CBEA251AB76}" type="datetime1">
              <a:rPr lang="fr-FR" smtClean="0"/>
              <a:pPr/>
              <a:t>16/05/2012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2E93F-0F85-4A01-B42B-940A9A569E1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FC7E25-59A6-4B6F-BAA3-FD39B3F1DACB}" type="datetime1">
              <a:rPr lang="fr-FR" smtClean="0"/>
              <a:pPr/>
              <a:t>16/05/2012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2E93F-0F85-4A01-B42B-940A9A569E1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6FE7D04-FA61-4B91-BEB1-0DD835EDF0DB}" type="datetime1">
              <a:rPr lang="fr-FR" smtClean="0"/>
              <a:pPr/>
              <a:t>16/05/2012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462E93F-0F85-4A01-B42B-940A9A569E1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809FFE-8B16-46EB-B126-A63F9F8313BF}" type="datetime1">
              <a:rPr lang="fr-FR" smtClean="0"/>
              <a:pPr/>
              <a:t>16/05/2012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2E93F-0F85-4A01-B42B-940A9A569E1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F94456-F1A0-432B-9F09-8C5850AD974F}" type="datetime1">
              <a:rPr lang="fr-FR" smtClean="0"/>
              <a:pPr/>
              <a:t>16/05/2012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2E93F-0F85-4A01-B42B-940A9A569E1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F7AB3E-9379-4FDB-989F-6E01BFE1D85B}" type="datetime1">
              <a:rPr lang="fr-FR" smtClean="0"/>
              <a:pPr/>
              <a:t>16/05/2012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2E93F-0F85-4A01-B42B-940A9A569E1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7BB690-0986-47F9-85E4-293165CF4635}" type="datetime1">
              <a:rPr lang="fr-FR" smtClean="0"/>
              <a:pPr/>
              <a:t>16/05/2012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2E93F-0F85-4A01-B42B-940A9A569E1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30A89A-AB5A-4222-B628-4F501EC7F32F}" type="datetime1">
              <a:rPr lang="fr-FR" smtClean="0"/>
              <a:pPr/>
              <a:t>16/05/2012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2E93F-0F85-4A01-B42B-940A9A569E1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C6CB3-D8B6-4CFF-9DD2-47A74ACA9799}" type="datetime1">
              <a:rPr lang="fr-FR" smtClean="0"/>
              <a:pPr/>
              <a:t>16/05/2012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2E93F-0F85-4A01-B42B-940A9A569E1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A84065-FA8B-4919-A8E3-C5491B5FF2F3}" type="datetime1">
              <a:rPr lang="fr-FR" smtClean="0"/>
              <a:pPr/>
              <a:t>16/05/2012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2E93F-0F85-4A01-B42B-940A9A569E1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763771-6524-40A9-9E36-2F114C65AC31}" type="datetime1">
              <a:rPr lang="fr-FR" smtClean="0"/>
              <a:pPr/>
              <a:t>16/05/2012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2E93F-0F85-4A01-B42B-940A9A569E1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C7392182-C6BE-40D4-9348-308E059E5B51}" type="datetime1">
              <a:rPr lang="fr-FR" smtClean="0"/>
              <a:pPr/>
              <a:t>16/05/2012</a:t>
            </a:fld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C462E93F-0F85-4A01-B42B-940A9A569E1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fr-FR" dirty="0" smtClean="0"/>
              <a:t>PAON </a:t>
            </a:r>
            <a:r>
              <a:rPr lang="en-US" dirty="0" smtClean="0"/>
              <a:t>project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fr-FR" dirty="0" smtClean="0"/>
              <a:t>J.E Campagne</a:t>
            </a:r>
          </a:p>
          <a:p>
            <a:r>
              <a:rPr lang="fr-FR" dirty="0" smtClean="0"/>
              <a:t>LAL</a:t>
            </a:r>
          </a:p>
          <a:p>
            <a:r>
              <a:rPr lang="fr-FR" smtClean="0"/>
              <a:t>17/5/2012</a:t>
            </a:r>
            <a:endParaRPr lang="fr-FR" dirty="0"/>
          </a:p>
        </p:txBody>
      </p:sp>
      <p:pic>
        <p:nvPicPr>
          <p:cNvPr id="4" name="Picture 4" descr="http://s2.e-monsite.com/2009/12/31/12/paon_ble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620688"/>
            <a:ext cx="2193093" cy="1584176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2411760" y="6381328"/>
            <a:ext cx="417646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</a:rPr>
              <a:t>PAON: P</a:t>
            </a:r>
            <a:r>
              <a:rPr lang="fr-FR" sz="1600" dirty="0" smtClean="0"/>
              <a:t>araboles </a:t>
            </a:r>
            <a:r>
              <a:rPr lang="fr-FR" sz="1600" dirty="0" smtClean="0">
                <a:solidFill>
                  <a:srgbClr val="FF0000"/>
                </a:solidFill>
              </a:rPr>
              <a:t>A</a:t>
            </a:r>
            <a:r>
              <a:rPr lang="fr-FR" sz="1600" dirty="0" smtClean="0"/>
              <a:t> l’</a:t>
            </a:r>
            <a:r>
              <a:rPr lang="fr-FR" sz="1600" dirty="0" smtClean="0">
                <a:solidFill>
                  <a:srgbClr val="FF0000"/>
                </a:solidFill>
              </a:rPr>
              <a:t>O</a:t>
            </a:r>
            <a:r>
              <a:rPr lang="fr-FR" sz="1600" dirty="0" smtClean="0"/>
              <a:t>bservatoire de </a:t>
            </a:r>
            <a:r>
              <a:rPr lang="fr-FR" sz="1600" dirty="0" smtClean="0">
                <a:solidFill>
                  <a:srgbClr val="FF0000"/>
                </a:solidFill>
              </a:rPr>
              <a:t>N</a:t>
            </a:r>
            <a:r>
              <a:rPr lang="fr-FR" sz="1600" dirty="0" smtClean="0"/>
              <a:t>ançay</a:t>
            </a:r>
            <a:endParaRPr lang="fr-FR" sz="16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462E93F-0F85-4A01-B42B-940A9A569E1C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considerations</a:t>
            </a:r>
            <a:endParaRPr lang="en-US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32312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Electromagnetic compatibility </a:t>
            </a:r>
            <a:r>
              <a:rPr lang="en-US" dirty="0" smtClean="0"/>
              <a:t>is a real matter of concern: </a:t>
            </a:r>
          </a:p>
          <a:p>
            <a:pPr lvl="1"/>
            <a:r>
              <a:rPr lang="en-US" dirty="0" smtClean="0"/>
              <a:t>The present basic mount is not useable for debugging phase (too noisy) =&gt; manual elevation positioning is foreseen (Ok)</a:t>
            </a:r>
          </a:p>
          <a:p>
            <a:pPr lvl="1"/>
            <a:r>
              <a:rPr lang="en-US" dirty="0" smtClean="0"/>
              <a:t>The DAQ electronics should be shielded too:</a:t>
            </a:r>
          </a:p>
          <a:p>
            <a:pPr lvl="2"/>
            <a:r>
              <a:rPr lang="en-US" dirty="0" smtClean="0"/>
              <a:t>PAON ask recently to be housed in the EMBRACE special container </a:t>
            </a:r>
          </a:p>
          <a:p>
            <a:r>
              <a:rPr lang="en-US" dirty="0" smtClean="0"/>
              <a:t>PAON location is under discussion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E93F-0F85-4A01-B42B-940A9A569E1C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PAON location near EMBRACE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E93F-0F85-4A01-B42B-940A9A569E1C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107504" y="1556792"/>
            <a:ext cx="8880673" cy="2253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e 11"/>
          <p:cNvGrpSpPr>
            <a:grpSpLocks/>
          </p:cNvGrpSpPr>
          <p:nvPr/>
        </p:nvGrpSpPr>
        <p:grpSpPr bwMode="auto">
          <a:xfrm>
            <a:off x="2339752" y="3854152"/>
            <a:ext cx="4902200" cy="2743200"/>
            <a:chOff x="2295289" y="2060848"/>
            <a:chExt cx="4903118" cy="274280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95289" y="2060848"/>
              <a:ext cx="4903118" cy="27428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ZoneTexte 15"/>
            <p:cNvSpPr txBox="1">
              <a:spLocks noChangeArrowheads="1"/>
            </p:cNvSpPr>
            <p:nvPr/>
          </p:nvSpPr>
          <p:spPr bwMode="auto">
            <a:xfrm>
              <a:off x="2415054" y="4509120"/>
              <a:ext cx="158088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900">
                  <a:latin typeface="Tahoma" pitchFamily="34" charset="0"/>
                </a:rPr>
                <a:t>Design F. Rigaud (Meudon)</a:t>
              </a:r>
            </a:p>
          </p:txBody>
        </p:sp>
      </p:grpSp>
      <p:sp>
        <p:nvSpPr>
          <p:cNvPr id="10" name="ZoneTexte 9"/>
          <p:cNvSpPr txBox="1"/>
          <p:nvPr/>
        </p:nvSpPr>
        <p:spPr>
          <a:xfrm>
            <a:off x="3759238" y="3347700"/>
            <a:ext cx="2343911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The special container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of transit observation PAON-2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E93F-0F85-4A01-B42B-940A9A569E1C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628800"/>
            <a:ext cx="3384376" cy="1180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8" y="3068960"/>
            <a:ext cx="4499992" cy="3301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068960"/>
            <a:ext cx="4392488" cy="328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 l="2041"/>
          <a:stretch>
            <a:fillRect/>
          </a:stretch>
        </p:blipFill>
        <p:spPr bwMode="auto">
          <a:xfrm>
            <a:off x="1043608" y="3064132"/>
            <a:ext cx="3528392" cy="3317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88632" y="3068961"/>
            <a:ext cx="3275856" cy="331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PAON-2 to PAON-4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392488"/>
          </a:xfrm>
        </p:spPr>
        <p:txBody>
          <a:bodyPr/>
          <a:lstStyle/>
          <a:p>
            <a:r>
              <a:rPr lang="en-US" dirty="0" smtClean="0"/>
              <a:t>What was foreseen : Use 4 </a:t>
            </a:r>
            <a:r>
              <a:rPr lang="en-US" dirty="0" smtClean="0">
                <a:sym typeface="Symbol"/>
              </a:rPr>
              <a:t>dishes 5m  </a:t>
            </a:r>
          </a:p>
          <a:p>
            <a:pPr lvl="2" algn="just"/>
            <a:r>
              <a:rPr lang="en-US" dirty="0" smtClean="0">
                <a:sym typeface="Symbol"/>
              </a:rPr>
              <a:t>in project @ RF-</a:t>
            </a:r>
            <a:r>
              <a:rPr lang="en-US" dirty="0" err="1" smtClean="0">
                <a:sym typeface="Symbol"/>
              </a:rPr>
              <a:t>HAMdesign</a:t>
            </a:r>
            <a:r>
              <a:rPr lang="en-US" dirty="0" smtClean="0">
                <a:sym typeface="Symbol"/>
              </a:rPr>
              <a:t> since Jan. 2011 4.5m in light material. But they have resigned April 2012 due to market considerations: </a:t>
            </a:r>
            <a:r>
              <a:rPr lang="en-US" dirty="0" err="1" smtClean="0">
                <a:sym typeface="Symbol"/>
              </a:rPr>
              <a:t>ie</a:t>
            </a:r>
            <a:r>
              <a:rPr lang="en-US" dirty="0" smtClean="0">
                <a:sym typeface="Symbol"/>
              </a:rPr>
              <a:t>. they have a lot of demands for &lt;=3m and very few for &gt;3m dishes</a:t>
            </a:r>
          </a:p>
          <a:p>
            <a:pPr lvl="2" algn="just"/>
            <a:r>
              <a:rPr lang="en-US" dirty="0" smtClean="0">
                <a:sym typeface="Symbol"/>
              </a:rPr>
              <a:t>Other manufacturers can provide larger dishes but either with poor mechanical characteristics either with very heavy dishes (&gt;300kg) although well machined (</a:t>
            </a:r>
            <a:r>
              <a:rPr lang="en-US" dirty="0" err="1" smtClean="0">
                <a:sym typeface="Symbol"/>
              </a:rPr>
              <a:t>eg</a:t>
            </a:r>
            <a:r>
              <a:rPr lang="en-US" dirty="0" smtClean="0">
                <a:sym typeface="Symbol"/>
              </a:rPr>
              <a:t>. </a:t>
            </a:r>
            <a:r>
              <a:rPr lang="en-US" dirty="0" err="1" smtClean="0">
                <a:sym typeface="Symbol"/>
              </a:rPr>
              <a:t>ComStar</a:t>
            </a:r>
            <a:r>
              <a:rPr lang="en-US" dirty="0" smtClean="0">
                <a:sym typeface="Symbol"/>
              </a:rPr>
              <a:t>)</a:t>
            </a:r>
          </a:p>
          <a:p>
            <a:pPr lvl="2" algn="just"/>
            <a:r>
              <a:rPr lang="en-US" dirty="0" smtClean="0">
                <a:sym typeface="Symbol"/>
              </a:rPr>
              <a:t>Investigation for home made dishes in </a:t>
            </a:r>
            <a:r>
              <a:rPr lang="en-US" dirty="0" err="1" smtClean="0">
                <a:sym typeface="Symbol"/>
              </a:rPr>
              <a:t>Meudon</a:t>
            </a:r>
            <a:endParaRPr lang="en-US" dirty="0" smtClean="0">
              <a:sym typeface="Symbol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E93F-0F85-4A01-B42B-940A9A569E1C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5" name="Flèche droite 4"/>
          <p:cNvSpPr/>
          <p:nvPr/>
        </p:nvSpPr>
        <p:spPr>
          <a:xfrm>
            <a:off x="2267744" y="6021288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ZoneTexte 6"/>
          <p:cNvSpPr txBox="1"/>
          <p:nvPr/>
        </p:nvSpPr>
        <p:spPr>
          <a:xfrm>
            <a:off x="3563888" y="6021288"/>
            <a:ext cx="4466736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In standby for the moment</a:t>
            </a:r>
            <a:endParaRPr lang="en-US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PAON-2 to PAON-4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392488"/>
          </a:xfrm>
        </p:spPr>
        <p:txBody>
          <a:bodyPr/>
          <a:lstStyle/>
          <a:p>
            <a:r>
              <a:rPr lang="en-US" dirty="0" smtClean="0">
                <a:sym typeface="Symbol"/>
              </a:rPr>
              <a:t>Alternative: Use 6 dishes 3m </a:t>
            </a:r>
          </a:p>
          <a:p>
            <a:pPr lvl="1"/>
            <a:r>
              <a:rPr lang="en-US" dirty="0" smtClean="0">
                <a:sym typeface="Symbol"/>
              </a:rPr>
              <a:t>This is manageable but only ~40m</a:t>
            </a:r>
            <a:r>
              <a:rPr lang="en-US" baseline="30000" dirty="0" smtClean="0">
                <a:sym typeface="Symbol"/>
              </a:rPr>
              <a:t>2</a:t>
            </a:r>
            <a:endParaRPr lang="en-US" dirty="0" smtClean="0">
              <a:sym typeface="Symbol"/>
            </a:endParaRPr>
          </a:p>
          <a:p>
            <a:pPr lvl="1">
              <a:buNone/>
            </a:pPr>
            <a:r>
              <a:rPr lang="en-US" dirty="0" smtClean="0">
                <a:sym typeface="Symbol"/>
              </a:rPr>
              <a:t>    </a:t>
            </a:r>
            <a:r>
              <a:rPr lang="en-US" sz="2000" dirty="0" smtClean="0">
                <a:sym typeface="Symbol"/>
              </a:rPr>
              <a:t>(compared  to 70m</a:t>
            </a:r>
            <a:r>
              <a:rPr lang="en-US" sz="2000" baseline="30000" dirty="0" smtClean="0">
                <a:sym typeface="Symbol"/>
              </a:rPr>
              <a:t>2 </a:t>
            </a:r>
            <a:r>
              <a:rPr lang="en-US" sz="2000" dirty="0" smtClean="0">
                <a:sym typeface="Symbol"/>
              </a:rPr>
              <a:t>with four 5m-dishes)</a:t>
            </a:r>
            <a:endParaRPr lang="en-US" dirty="0" smtClean="0">
              <a:sym typeface="Symbol"/>
            </a:endParaRPr>
          </a:p>
          <a:p>
            <a:pPr algn="just"/>
            <a:r>
              <a:rPr lang="en-US" dirty="0" smtClean="0">
                <a:sym typeface="Symbol"/>
              </a:rPr>
              <a:t>Objective: perform long term observation (several months) to show the stability of the whole </a:t>
            </a:r>
            <a:r>
              <a:rPr lang="en-US" dirty="0" err="1" smtClean="0">
                <a:sym typeface="Symbol"/>
              </a:rPr>
              <a:t>BAORadio</a:t>
            </a:r>
            <a:r>
              <a:rPr lang="en-US" dirty="0" smtClean="0">
                <a:sym typeface="Symbol"/>
              </a:rPr>
              <a:t> system:</a:t>
            </a:r>
          </a:p>
          <a:p>
            <a:pPr lvl="2"/>
            <a:r>
              <a:rPr lang="en-US" dirty="0" smtClean="0">
                <a:solidFill>
                  <a:srgbClr val="FFFF00"/>
                </a:solidFill>
                <a:sym typeface="Symbol"/>
              </a:rPr>
              <a:t>Fringes seen</a:t>
            </a:r>
            <a:r>
              <a:rPr lang="en-US" dirty="0" smtClean="0">
                <a:sym typeface="Symbol"/>
              </a:rPr>
              <a:t> at Pittsburg up to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32-channels</a:t>
            </a:r>
            <a:r>
              <a:rPr lang="en-US" dirty="0" smtClean="0">
                <a:sym typeface="Symbol"/>
              </a:rPr>
              <a:t> during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small data taking</a:t>
            </a:r>
          </a:p>
          <a:p>
            <a:pPr lvl="2"/>
            <a:r>
              <a:rPr lang="en-US" dirty="0" smtClean="0">
                <a:solidFill>
                  <a:srgbClr val="FFFF00"/>
                </a:solidFill>
                <a:sym typeface="Symbol"/>
              </a:rPr>
              <a:t>Long term stability </a:t>
            </a:r>
            <a:r>
              <a:rPr lang="en-US" dirty="0" smtClean="0">
                <a:sym typeface="Symbol"/>
              </a:rPr>
              <a:t>shown with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single channel </a:t>
            </a:r>
            <a:r>
              <a:rPr lang="en-US" dirty="0" smtClean="0">
                <a:sym typeface="Symbol"/>
              </a:rPr>
              <a:t>during the HI-cluster program at </a:t>
            </a:r>
            <a:r>
              <a:rPr lang="en-US" dirty="0" err="1" smtClean="0">
                <a:sym typeface="Symbol"/>
              </a:rPr>
              <a:t>Nançay</a:t>
            </a:r>
            <a:r>
              <a:rPr lang="en-US" dirty="0" smtClean="0">
                <a:sym typeface="Symbol"/>
              </a:rPr>
              <a:t>   </a:t>
            </a:r>
          </a:p>
          <a:p>
            <a:pPr lvl="2">
              <a:buNone/>
            </a:pP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E93F-0F85-4A01-B42B-940A9A569E1C}" type="slidenum">
              <a:rPr lang="fr-FR" smtClean="0"/>
              <a:pPr/>
              <a:t>14</a:t>
            </a:fld>
            <a:endParaRPr lang="fr-F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HI-Clusters stability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E93F-0F85-4A01-B42B-940A9A569E1C}" type="slidenum">
              <a:rPr lang="fr-FR" smtClean="0"/>
              <a:pPr/>
              <a:t>15</a:t>
            </a:fld>
            <a:endParaRPr lang="fr-FR"/>
          </a:p>
        </p:txBody>
      </p:sp>
      <p:grpSp>
        <p:nvGrpSpPr>
          <p:cNvPr id="7" name="Groupe 6"/>
          <p:cNvGrpSpPr/>
          <p:nvPr/>
        </p:nvGrpSpPr>
        <p:grpSpPr>
          <a:xfrm>
            <a:off x="467544" y="1412776"/>
            <a:ext cx="7560840" cy="3672408"/>
            <a:chOff x="755576" y="1988840"/>
            <a:chExt cx="4011612" cy="1728788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5576" y="1988840"/>
              <a:ext cx="4011612" cy="1655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" name="Connecteur droit avec flèche 5"/>
            <p:cNvCxnSpPr/>
            <p:nvPr/>
          </p:nvCxnSpPr>
          <p:spPr>
            <a:xfrm>
              <a:off x="1309613" y="3717628"/>
              <a:ext cx="3168650" cy="0"/>
            </a:xfrm>
            <a:prstGeom prst="straightConnector1">
              <a:avLst/>
            </a:prstGeom>
            <a:ln w="38100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ZoneTexte 7"/>
          <p:cNvSpPr txBox="1"/>
          <p:nvPr/>
        </p:nvSpPr>
        <p:spPr>
          <a:xfrm>
            <a:off x="1619672" y="5229200"/>
            <a:ext cx="5777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 months of data taking (4h On source, eff. 30% DAQ)</a:t>
            </a:r>
            <a:endParaRPr lang="en-US" dirty="0"/>
          </a:p>
        </p:txBody>
      </p:sp>
      <p:sp>
        <p:nvSpPr>
          <p:cNvPr id="9" name="ZoneTexte 8"/>
          <p:cNvSpPr txBox="1"/>
          <p:nvPr/>
        </p:nvSpPr>
        <p:spPr>
          <a:xfrm>
            <a:off x="1043608" y="5877272"/>
            <a:ext cx="7010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Although we have identified many RFIs </a:t>
            </a:r>
            <a:r>
              <a:rPr lang="en-US" smtClean="0"/>
              <a:t>and 2 spectra </a:t>
            </a:r>
            <a:r>
              <a:rPr lang="en-US" dirty="0" smtClean="0"/>
              <a:t>modulations.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Organisation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46848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fr-FR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Scientific</a:t>
            </a:r>
            <a:r>
              <a:rPr lang="fr-FR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Concil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fr-FR" sz="28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R.Ansari</a:t>
            </a: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dirty="0" smtClean="0">
                <a:effectLst/>
              </a:rPr>
              <a:t>(LAL), </a:t>
            </a:r>
            <a:r>
              <a:rPr lang="fr-FR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Ch. </a:t>
            </a:r>
            <a:r>
              <a:rPr lang="fr-FR" sz="28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Magneville</a:t>
            </a:r>
            <a:r>
              <a:rPr lang="fr-FR" sz="2800" dirty="0" smtClean="0">
                <a:effectLst/>
              </a:rPr>
              <a:t> (CEA/</a:t>
            </a:r>
            <a:r>
              <a:rPr lang="fr-FR" sz="2800" dirty="0" err="1" smtClean="0">
                <a:effectLst/>
              </a:rPr>
              <a:t>Irfu</a:t>
            </a:r>
            <a:r>
              <a:rPr lang="fr-FR" sz="2800" dirty="0" smtClean="0">
                <a:effectLst/>
              </a:rPr>
              <a:t>), </a:t>
            </a:r>
            <a:r>
              <a:rPr lang="fr-FR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J.M.Martin</a:t>
            </a:r>
            <a:r>
              <a:rPr lang="fr-FR" sz="2800" dirty="0" smtClean="0">
                <a:effectLst/>
              </a:rPr>
              <a:t> (Obs. Paris/Meudon)</a:t>
            </a:r>
            <a:endParaRPr lang="fr-FR" dirty="0" smtClean="0">
              <a:effectLst/>
            </a:endParaRPr>
          </a:p>
          <a:p>
            <a:pPr lvl="1">
              <a:buNone/>
            </a:pPr>
            <a:r>
              <a:rPr lang="fr-FR" dirty="0" smtClean="0">
                <a:effectLst/>
              </a:rPr>
              <a:t>+ 6 </a:t>
            </a:r>
            <a:r>
              <a:rPr lang="fr-FR" dirty="0" err="1" smtClean="0">
                <a:effectLst/>
              </a:rPr>
              <a:t>other</a:t>
            </a:r>
            <a:r>
              <a:rPr lang="fr-FR" dirty="0" smtClean="0">
                <a:effectLst/>
              </a:rPr>
              <a:t> </a:t>
            </a:r>
            <a:r>
              <a:rPr lang="fr-FR" dirty="0" err="1" smtClean="0">
                <a:effectLst/>
              </a:rPr>
              <a:t>members</a:t>
            </a:r>
            <a:endParaRPr lang="fr-FR" dirty="0" smtClean="0">
              <a:effectLst/>
            </a:endParaRPr>
          </a:p>
          <a:p>
            <a:r>
              <a:rPr lang="fr-FR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 </a:t>
            </a:r>
            <a:r>
              <a:rPr lang="fr-FR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</a:t>
            </a:r>
            <a:r>
              <a:rPr lang="fr-FR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-PI</a:t>
            </a:r>
            <a:r>
              <a:rPr lang="fr-FR" dirty="0" smtClean="0"/>
              <a:t>: </a:t>
            </a:r>
            <a:r>
              <a:rPr lang="fr-FR" sz="2800" dirty="0" smtClean="0">
                <a:solidFill>
                  <a:srgbClr val="FFFF00"/>
                </a:solidFill>
              </a:rPr>
              <a:t>J.E Campagne </a:t>
            </a:r>
            <a:r>
              <a:rPr lang="fr-FR" sz="2800" dirty="0" smtClean="0"/>
              <a:t>(LAL) </a:t>
            </a:r>
            <a:r>
              <a:rPr lang="fr-FR" sz="2800" dirty="0" smtClean="0">
                <a:solidFill>
                  <a:srgbClr val="FFFF00"/>
                </a:solidFill>
              </a:rPr>
              <a:t>&amp; J.M.M</a:t>
            </a:r>
          </a:p>
          <a:p>
            <a:r>
              <a:rPr lang="fr-FR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 Project </a:t>
            </a:r>
            <a:r>
              <a:rPr lang="fr-FR" sz="28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Ingeeniers</a:t>
            </a:r>
            <a:r>
              <a:rPr lang="fr-FR" sz="2800" dirty="0" smtClean="0"/>
              <a:t>: </a:t>
            </a:r>
          </a:p>
          <a:p>
            <a:pPr lvl="1">
              <a:buNone/>
            </a:pPr>
            <a:r>
              <a:rPr lang="fr-FR" dirty="0" smtClean="0">
                <a:solidFill>
                  <a:srgbClr val="FFFF00"/>
                </a:solidFill>
              </a:rPr>
              <a:t>D. </a:t>
            </a:r>
            <a:r>
              <a:rPr lang="fr-FR" dirty="0" err="1" smtClean="0">
                <a:solidFill>
                  <a:srgbClr val="FFFF00"/>
                </a:solidFill>
              </a:rPr>
              <a:t>Charlet</a:t>
            </a:r>
            <a:r>
              <a:rPr lang="fr-FR" dirty="0" smtClean="0">
                <a:solidFill>
                  <a:srgbClr val="FFFF00"/>
                </a:solidFill>
              </a:rPr>
              <a:t> </a:t>
            </a:r>
            <a:r>
              <a:rPr lang="fr-FR" dirty="0" smtClean="0"/>
              <a:t>(LAL): </a:t>
            </a:r>
            <a:r>
              <a:rPr lang="fr-FR" sz="2400" dirty="0" err="1" smtClean="0"/>
              <a:t>Electronics</a:t>
            </a:r>
            <a:r>
              <a:rPr lang="fr-FR" sz="2400" dirty="0" smtClean="0"/>
              <a:t> &amp; software</a:t>
            </a:r>
            <a:endParaRPr lang="fr-FR" dirty="0" smtClean="0"/>
          </a:p>
          <a:p>
            <a:pPr lvl="1">
              <a:buNone/>
            </a:pPr>
            <a:r>
              <a:rPr lang="fr-FR" dirty="0" smtClean="0">
                <a:solidFill>
                  <a:srgbClr val="FFFF00"/>
                </a:solidFill>
              </a:rPr>
              <a:t>F. Rigaud </a:t>
            </a:r>
            <a:r>
              <a:rPr lang="fr-FR" dirty="0" smtClean="0"/>
              <a:t>(Obs. Paris/Meudon): </a:t>
            </a:r>
            <a:r>
              <a:rPr lang="fr-FR" sz="2400" dirty="0" err="1" smtClean="0"/>
              <a:t>Mechanics</a:t>
            </a:r>
            <a:r>
              <a:rPr lang="fr-FR" sz="2400" dirty="0" smtClean="0"/>
              <a:t> &amp; </a:t>
            </a:r>
            <a:r>
              <a:rPr lang="fr-FR" sz="2400" dirty="0" err="1" smtClean="0"/>
              <a:t>Nancay</a:t>
            </a:r>
            <a:r>
              <a:rPr lang="fr-FR" sz="2400" dirty="0" smtClean="0"/>
              <a:t> implantation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E93F-0F85-4A01-B42B-940A9A569E1C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Nançay</a:t>
            </a:r>
            <a:r>
              <a:rPr lang="en-US" dirty="0" smtClean="0"/>
              <a:t> (reminder)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FFFF00"/>
                </a:solidFill>
              </a:rPr>
              <a:t>150 ha </a:t>
            </a:r>
            <a:r>
              <a:rPr lang="en-US" dirty="0" smtClean="0"/>
              <a:t>of free field dedicated since the 50’ to </a:t>
            </a:r>
            <a:r>
              <a:rPr lang="en-US" dirty="0" err="1" smtClean="0"/>
              <a:t>radioastronomy</a:t>
            </a: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Close to </a:t>
            </a:r>
            <a:r>
              <a:rPr lang="en-US" dirty="0" err="1" smtClean="0">
                <a:solidFill>
                  <a:srgbClr val="FFFF00"/>
                </a:solidFill>
              </a:rPr>
              <a:t>Orsay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/>
              <a:t>~ 2h drive dist.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Existing local infrastructure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Protected bandwidth </a:t>
            </a:r>
            <a:r>
              <a:rPr lang="en-US" dirty="0" smtClean="0"/>
              <a:t>[1400-1427]</a:t>
            </a:r>
            <a:r>
              <a:rPr lang="en-US" dirty="0" err="1" smtClean="0"/>
              <a:t>Mhz</a:t>
            </a: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Since 2008: </a:t>
            </a:r>
            <a:r>
              <a:rPr lang="en-US" dirty="0" err="1" smtClean="0"/>
              <a:t>BAORadio</a:t>
            </a:r>
            <a:r>
              <a:rPr lang="en-US" dirty="0" smtClean="0"/>
              <a:t> electronics at the focal plane of the NRT with 2 programs:</a:t>
            </a:r>
          </a:p>
          <a:p>
            <a:pPr lvl="1"/>
            <a:r>
              <a:rPr lang="en-US" sz="2400" dirty="0" smtClean="0"/>
              <a:t>Focal Array @ </a:t>
            </a:r>
            <a:r>
              <a:rPr lang="en-US" sz="2400" dirty="0" err="1" smtClean="0"/>
              <a:t>Nançay</a:t>
            </a:r>
            <a:r>
              <a:rPr lang="en-US" sz="2400" dirty="0" smtClean="0"/>
              <a:t> (FAN)</a:t>
            </a:r>
          </a:p>
          <a:p>
            <a:pPr lvl="1"/>
            <a:r>
              <a:rPr lang="en-US" sz="2400" dirty="0" smtClean="0"/>
              <a:t>HI-Cluster @ </a:t>
            </a:r>
            <a:r>
              <a:rPr lang="en-US" sz="2400" dirty="0" err="1" smtClean="0"/>
              <a:t>Nançay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E93F-0F85-4A01-B42B-940A9A569E1C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 from recent Scientific Committee @ Obs. Paris &amp; LAL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LAL</a:t>
            </a:r>
            <a:r>
              <a:rPr lang="en-US" dirty="0" smtClean="0"/>
              <a:t>: 23k€</a:t>
            </a:r>
          </a:p>
          <a:p>
            <a:pPr lvl="1"/>
            <a:r>
              <a:rPr lang="en-US" dirty="0" smtClean="0"/>
              <a:t>Dishes, mounts, System control, DAQ PCs, cables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Obs. Paris/</a:t>
            </a:r>
            <a:r>
              <a:rPr lang="en-US" dirty="0" err="1" smtClean="0">
                <a:solidFill>
                  <a:srgbClr val="FFFF00"/>
                </a:solidFill>
              </a:rPr>
              <a:t>Meudon</a:t>
            </a:r>
            <a:r>
              <a:rPr lang="en-US" dirty="0" smtClean="0"/>
              <a:t>: 13k€</a:t>
            </a:r>
          </a:p>
          <a:p>
            <a:pPr lvl="1"/>
            <a:r>
              <a:rPr lang="en-US" dirty="0" smtClean="0"/>
              <a:t>Feed, dish-feed adaptation &amp; </a:t>
            </a:r>
            <a:r>
              <a:rPr lang="en-US" dirty="0" err="1" smtClean="0"/>
              <a:t>Nançay</a:t>
            </a:r>
            <a:r>
              <a:rPr lang="en-US" dirty="0" smtClean="0"/>
              <a:t> infra.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CEA/</a:t>
            </a:r>
            <a:r>
              <a:rPr lang="en-US" dirty="0" err="1" smtClean="0">
                <a:solidFill>
                  <a:srgbClr val="FFFF00"/>
                </a:solidFill>
              </a:rPr>
              <a:t>Irfu</a:t>
            </a:r>
            <a:r>
              <a:rPr lang="en-US" dirty="0" smtClean="0"/>
              <a:t>: few k€</a:t>
            </a:r>
          </a:p>
          <a:p>
            <a:pPr lvl="1"/>
            <a:r>
              <a:rPr lang="en-US" dirty="0" smtClean="0"/>
              <a:t>LNA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E93F-0F85-4A01-B42B-940A9A569E1C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6084168" y="5445224"/>
            <a:ext cx="21675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~40k€</a:t>
            </a:r>
            <a:endParaRPr lang="en-US" sz="5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PAON phases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PAON-2 (2012): validation phase</a:t>
            </a:r>
          </a:p>
          <a:p>
            <a:pPr lvl="1"/>
            <a:r>
              <a:rPr lang="en-US" sz="2400" dirty="0" smtClean="0"/>
              <a:t>2 Dishes </a:t>
            </a:r>
            <a:r>
              <a:rPr lang="en-US" sz="2400" dirty="0" smtClean="0">
                <a:sym typeface="Symbol"/>
              </a:rPr>
              <a:t> 3m (RF </a:t>
            </a:r>
            <a:r>
              <a:rPr lang="en-US" sz="2400" dirty="0" err="1" smtClean="0">
                <a:sym typeface="Symbol"/>
              </a:rPr>
              <a:t>Hamdesign</a:t>
            </a:r>
            <a:r>
              <a:rPr lang="en-US" sz="2400" dirty="0" smtClean="0">
                <a:sym typeface="Symbol"/>
              </a:rPr>
              <a:t>)</a:t>
            </a:r>
          </a:p>
          <a:p>
            <a:pPr lvl="1"/>
            <a:r>
              <a:rPr lang="en-US" sz="2400" dirty="0" smtClean="0">
                <a:sym typeface="Symbol"/>
              </a:rPr>
              <a:t>Elevation only manual</a:t>
            </a:r>
          </a:p>
          <a:p>
            <a:pPr lvl="1"/>
            <a:r>
              <a:rPr lang="en-US" sz="2400" dirty="0" smtClean="0">
                <a:sym typeface="Symbol"/>
              </a:rPr>
              <a:t>Dedicated feed 1250-1500 MHz with LNA homemade</a:t>
            </a:r>
          </a:p>
          <a:p>
            <a:pPr lvl="1"/>
            <a:r>
              <a:rPr lang="en-US" sz="2400" dirty="0" smtClean="0">
                <a:sym typeface="Symbol"/>
              </a:rPr>
              <a:t>Existing </a:t>
            </a:r>
            <a:r>
              <a:rPr lang="en-US" sz="2400" dirty="0" err="1" smtClean="0">
                <a:sym typeface="Symbol"/>
              </a:rPr>
              <a:t>BAORadio</a:t>
            </a:r>
            <a:r>
              <a:rPr lang="en-US" sz="2400" dirty="0" smtClean="0">
                <a:sym typeface="Symbol"/>
              </a:rPr>
              <a:t> electronics: 2 polarizations/dish</a:t>
            </a:r>
          </a:p>
          <a:p>
            <a:r>
              <a:rPr lang="en-US" dirty="0" smtClean="0"/>
              <a:t>PAON-4 (2013): observation phase</a:t>
            </a:r>
          </a:p>
          <a:p>
            <a:pPr lvl="1"/>
            <a:r>
              <a:rPr lang="en-US" dirty="0" smtClean="0"/>
              <a:t>4 dishes in remote control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E93F-0F85-4A01-B42B-940A9A569E1C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Flèche droite 5"/>
          <p:cNvSpPr/>
          <p:nvPr/>
        </p:nvSpPr>
        <p:spPr>
          <a:xfrm>
            <a:off x="467544" y="558924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ZoneTexte 6"/>
          <p:cNvSpPr txBox="1"/>
          <p:nvPr/>
        </p:nvSpPr>
        <p:spPr>
          <a:xfrm>
            <a:off x="1547664" y="5373216"/>
            <a:ext cx="6912768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2"/>
                </a:solidFill>
              </a:rPr>
              <a:t>Goals</a:t>
            </a:r>
            <a:r>
              <a:rPr lang="en-US" sz="3200" smtClean="0">
                <a:solidFill>
                  <a:schemeClr val="bg2"/>
                </a:solidFill>
              </a:rPr>
              <a:t>: Beam, </a:t>
            </a:r>
            <a:r>
              <a:rPr lang="en-US" sz="3200" dirty="0" smtClean="0">
                <a:solidFill>
                  <a:schemeClr val="bg2"/>
                </a:solidFill>
              </a:rPr>
              <a:t>Noise, Cross-talk, Transit observation of fringes</a:t>
            </a:r>
            <a:endParaRPr lang="en-US" sz="320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95275" y="1535113"/>
            <a:ext cx="8553450" cy="4635500"/>
          </a:xfrm>
        </p:spPr>
        <p:txBody>
          <a:bodyPr/>
          <a:lstStyle/>
          <a:p>
            <a:pPr marL="466560">
              <a:defRPr/>
            </a:pPr>
            <a:r>
              <a:rPr lang="en-US" sz="2800" dirty="0">
                <a:solidFill>
                  <a:srgbClr val="FF0000"/>
                </a:solidFill>
              </a:rPr>
              <a:t>AEM</a:t>
            </a:r>
            <a:r>
              <a:rPr lang="en-US" sz="2800" dirty="0"/>
              <a:t> : Analog Electronic Module ( Amplification, filtering, frequency shifter) </a:t>
            </a:r>
          </a:p>
          <a:p>
            <a:pPr marL="466560">
              <a:defRPr/>
            </a:pPr>
            <a:r>
              <a:rPr lang="en-US" sz="2800" dirty="0">
                <a:solidFill>
                  <a:srgbClr val="FF0000"/>
                </a:solidFill>
              </a:rPr>
              <a:t>DCLK</a:t>
            </a:r>
            <a:r>
              <a:rPr lang="en-US" sz="2800" dirty="0"/>
              <a:t> : Clock and trigger distribution system</a:t>
            </a:r>
          </a:p>
          <a:p>
            <a:pPr marL="466560">
              <a:defRPr/>
            </a:pPr>
            <a:r>
              <a:rPr lang="en-US" sz="2800" dirty="0">
                <a:solidFill>
                  <a:srgbClr val="FF0000"/>
                </a:solidFill>
              </a:rPr>
              <a:t>DFS</a:t>
            </a:r>
            <a:r>
              <a:rPr lang="en-US" sz="2800" dirty="0"/>
              <a:t> : Digitizer Frequency Separator (ADC-Board)  4 channel, 500 MHz sampling, with on the fly FFT capability, dual high speed optical data transfer </a:t>
            </a:r>
          </a:p>
          <a:p>
            <a:pPr marL="466560">
              <a:defRPr/>
            </a:pPr>
            <a:r>
              <a:rPr lang="en-US" sz="2800" dirty="0">
                <a:solidFill>
                  <a:srgbClr val="FF0000"/>
                </a:solidFill>
              </a:rPr>
              <a:t>PDR</a:t>
            </a:r>
            <a:r>
              <a:rPr lang="en-US" sz="2800" dirty="0"/>
              <a:t> : PCI-Express data reception module 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dirty="0" err="1" smtClean="0"/>
              <a:t>BAOradio</a:t>
            </a:r>
            <a:r>
              <a:rPr lang="fr-FR" dirty="0" smtClean="0"/>
              <a:t> </a:t>
            </a:r>
            <a:r>
              <a:rPr lang="fr-FR" dirty="0" err="1" smtClean="0"/>
              <a:t>existing</a:t>
            </a:r>
            <a:r>
              <a:rPr lang="fr-FR" dirty="0" smtClean="0"/>
              <a:t> </a:t>
            </a:r>
            <a:r>
              <a:rPr lang="fr-FR" dirty="0" err="1" smtClean="0"/>
              <a:t>chain</a:t>
            </a:r>
            <a:r>
              <a:rPr lang="fr-FR" dirty="0" smtClean="0"/>
              <a:t> </a:t>
            </a:r>
            <a:r>
              <a:rPr lang="fr-FR" sz="2400" dirty="0" smtClean="0"/>
              <a:t>(32 </a:t>
            </a:r>
            <a:r>
              <a:rPr lang="fr-FR" sz="2400" dirty="0" err="1" smtClean="0"/>
              <a:t>channels</a:t>
            </a:r>
            <a:r>
              <a:rPr lang="fr-FR" sz="2400" dirty="0" smtClean="0"/>
              <a:t>)</a:t>
            </a:r>
            <a:endParaRPr lang="fr-FR" dirty="0"/>
          </a:p>
        </p:txBody>
      </p:sp>
      <p:pic>
        <p:nvPicPr>
          <p:cNvPr id="2970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6075" y="4941888"/>
            <a:ext cx="2592388" cy="1831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970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5013176"/>
            <a:ext cx="2306637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C2EA0AC-DE16-4C50-B664-C098ABAA2451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recent realizations…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E93F-0F85-4A01-B42B-940A9A569E1C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556792"/>
            <a:ext cx="2880320" cy="2561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3501" y="1556792"/>
            <a:ext cx="3304803" cy="2488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4221088"/>
            <a:ext cx="2926168" cy="239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4149080"/>
            <a:ext cx="26574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4067944" y="6093296"/>
            <a:ext cx="15928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X2/feed</a:t>
            </a:r>
            <a:endParaRPr lang="en-US" sz="3200" dirty="0"/>
          </a:p>
        </p:txBody>
      </p:sp>
      <p:sp>
        <p:nvSpPr>
          <p:cNvPr id="9" name="ZoneTexte 8"/>
          <p:cNvSpPr txBox="1"/>
          <p:nvPr/>
        </p:nvSpPr>
        <p:spPr>
          <a:xfrm>
            <a:off x="4139952" y="1628800"/>
            <a:ext cx="1693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RF-</a:t>
            </a:r>
            <a:r>
              <a:rPr lang="en-US" dirty="0" err="1" smtClean="0"/>
              <a:t>HAMDesign</a:t>
            </a:r>
            <a:endParaRPr lang="en-US" dirty="0"/>
          </a:p>
        </p:txBody>
      </p:sp>
      <p:sp>
        <p:nvSpPr>
          <p:cNvPr id="10" name="ZoneTexte 9"/>
          <p:cNvSpPr txBox="1"/>
          <p:nvPr/>
        </p:nvSpPr>
        <p:spPr>
          <a:xfrm>
            <a:off x="2051720" y="4149080"/>
            <a:ext cx="1827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Meudon</a:t>
            </a:r>
            <a:r>
              <a:rPr lang="en-US" dirty="0" smtClean="0"/>
              <a:t>/</a:t>
            </a:r>
            <a:r>
              <a:rPr lang="en-US" dirty="0" err="1" smtClean="0"/>
              <a:t>Nançay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E93F-0F85-4A01-B42B-940A9A569E1C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690581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3995936" y="5229200"/>
            <a:ext cx="4190571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Frame for feed position commissioning 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83568" y="1412776"/>
            <a:ext cx="1779654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Fiber glass bars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755576" y="5877272"/>
            <a:ext cx="994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Meudon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 &amp; dish </a:t>
            </a:r>
            <a:r>
              <a:rPr lang="en-US" dirty="0" err="1" smtClean="0"/>
              <a:t>simul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E93F-0F85-4A01-B42B-940A9A569E1C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3907904" cy="3463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664766"/>
            <a:ext cx="4675175" cy="3420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4644008" y="1988840"/>
            <a:ext cx="1957587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8 Glass fiber bars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79512" y="2051556"/>
            <a:ext cx="1774332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/>
                </a:solidFill>
              </a:rPr>
              <a:t>Dish+Feed</a:t>
            </a:r>
            <a:r>
              <a:rPr lang="en-US" dirty="0" smtClean="0">
                <a:solidFill>
                  <a:schemeClr val="bg2"/>
                </a:solidFill>
              </a:rPr>
              <a:t> only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5148112"/>
            <a:ext cx="1728192" cy="173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5132894"/>
            <a:ext cx="1728192" cy="1752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3995936" y="5157192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Nançay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324</TotalTime>
  <Words>608</Words>
  <Application>Microsoft Office PowerPoint</Application>
  <PresentationFormat>Affichage à l'écran (4:3)</PresentationFormat>
  <Paragraphs>94</Paragraphs>
  <Slides>15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SlideBAO</vt:lpstr>
      <vt:lpstr>PAON project</vt:lpstr>
      <vt:lpstr>Organisation</vt:lpstr>
      <vt:lpstr>Why Nançay (reminder)</vt:lpstr>
      <vt:lpstr>Budget from recent Scientific Committee @ Obs. Paris &amp; LAL</vt:lpstr>
      <vt:lpstr>PAON phases</vt:lpstr>
      <vt:lpstr>BAOradio existing chain (32 channels)</vt:lpstr>
      <vt:lpstr>Some recent realizations…</vt:lpstr>
      <vt:lpstr>Diapositive 8</vt:lpstr>
      <vt:lpstr>Feed &amp; dish simul.</vt:lpstr>
      <vt:lpstr>Site considerations</vt:lpstr>
      <vt:lpstr>PAON location near EMBRACE</vt:lpstr>
      <vt:lpstr>Test of transit observation PAON-2</vt:lpstr>
      <vt:lpstr>PAON-2 to PAON-4</vt:lpstr>
      <vt:lpstr>PAON-2 to PAON-4</vt:lpstr>
      <vt:lpstr>HI-Clusters stability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PAON project</dc:title>
  <dc:creator>J.E CAMPAGNE</dc:creator>
  <cp:lastModifiedBy>J.E CAMPAGNE</cp:lastModifiedBy>
  <cp:revision>41</cp:revision>
  <dcterms:created xsi:type="dcterms:W3CDTF">2012-05-15T07:18:41Z</dcterms:created>
  <dcterms:modified xsi:type="dcterms:W3CDTF">2012-05-16T17:14:37Z</dcterms:modified>
</cp:coreProperties>
</file>