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1" r:id="rId2"/>
    <p:sldId id="264" r:id="rId3"/>
    <p:sldId id="265" r:id="rId4"/>
    <p:sldId id="266" r:id="rId5"/>
    <p:sldId id="279" r:id="rId6"/>
    <p:sldId id="267" r:id="rId7"/>
    <p:sldId id="268" r:id="rId8"/>
    <p:sldId id="270" r:id="rId9"/>
    <p:sldId id="284" r:id="rId10"/>
    <p:sldId id="285" r:id="rId11"/>
    <p:sldId id="286" r:id="rId12"/>
    <p:sldId id="287" r:id="rId13"/>
    <p:sldId id="288" r:id="rId14"/>
    <p:sldId id="289" r:id="rId15"/>
    <p:sldId id="272" r:id="rId16"/>
    <p:sldId id="290" r:id="rId17"/>
    <p:sldId id="273" r:id="rId18"/>
    <p:sldId id="275" r:id="rId19"/>
    <p:sldId id="276" r:id="rId20"/>
    <p:sldId id="277" r:id="rId21"/>
    <p:sldId id="278" r:id="rId22"/>
    <p:sldId id="280" r:id="rId23"/>
    <p:sldId id="281" r:id="rId24"/>
    <p:sldId id="282" r:id="rId25"/>
    <p:sldId id="283" r:id="rId26"/>
    <p:sldId id="291" r:id="rId27"/>
  </p:sldIdLst>
  <p:sldSz cx="9144000" cy="6858000" type="screen4x3"/>
  <p:notesSz cx="7099300" cy="102346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93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512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9649A693-9386-4884-BD29-BF9B8614B5CE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91F74BA0-536C-4A4D-ADC5-86D49F1EEC86}" type="datetimeFigureOut">
              <a:rPr lang="en-US" smtClean="0"/>
              <a:pPr/>
              <a:t>1/31/2012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F74BA0-536C-4A4D-ADC5-86D49F1EEC86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49A693-9386-4884-BD29-BF9B8614B5CE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F74BA0-536C-4A4D-ADC5-86D49F1EEC86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49A693-9386-4884-BD29-BF9B8614B5CE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re. Text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1F74BA0-536C-4A4D-ADC5-86D49F1EEC86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649A693-9386-4884-BD29-BF9B8614B5CE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F74BA0-536C-4A4D-ADC5-86D49F1EEC86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49A693-9386-4884-BD29-BF9B8614B5CE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F74BA0-536C-4A4D-ADC5-86D49F1EEC86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49A693-9386-4884-BD29-BF9B8614B5CE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F74BA0-536C-4A4D-ADC5-86D49F1EEC86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49A693-9386-4884-BD29-BF9B8614B5CE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F74BA0-536C-4A4D-ADC5-86D49F1EEC86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49A693-9386-4884-BD29-BF9B8614B5CE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F74BA0-536C-4A4D-ADC5-86D49F1EEC86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49A693-9386-4884-BD29-BF9B8614B5CE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F74BA0-536C-4A4D-ADC5-86D49F1EEC86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49A693-9386-4884-BD29-BF9B8614B5CE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F74BA0-536C-4A4D-ADC5-86D49F1EEC86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49A693-9386-4884-BD29-BF9B8614B5CE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F74BA0-536C-4A4D-ADC5-86D49F1EEC86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49A693-9386-4884-BD29-BF9B8614B5CE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91F74BA0-536C-4A4D-ADC5-86D49F1EEC86}" type="datetimeFigureOut">
              <a:rPr lang="en-US" smtClean="0"/>
              <a:pPr/>
              <a:t>1/31/2012</a:t>
            </a:fld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9649A693-9386-4884-BD29-BF9B8614B5CE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smtClean="0"/>
              <a:t>Calibrator Sources</a:t>
            </a:r>
            <a:br>
              <a:rPr lang="en-US" dirty="0" smtClean="0"/>
            </a:br>
            <a:r>
              <a:rPr lang="en-US" dirty="0" smtClean="0"/>
              <a:t>3C273, 3C261, NGC4383</a:t>
            </a:r>
            <a:endParaRPr lang="en-US" dirty="0"/>
          </a:p>
        </p:txBody>
      </p:sp>
      <p:sp>
        <p:nvSpPr>
          <p:cNvPr id="5" name="Sous-titre 4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US" dirty="0" smtClean="0"/>
              <a:t>JE </a:t>
            </a:r>
            <a:r>
              <a:rPr lang="en-US" dirty="0" err="1" smtClean="0"/>
              <a:t>Campagne</a:t>
            </a:r>
            <a:endParaRPr lang="en-US" dirty="0" smtClean="0"/>
          </a:p>
          <a:p>
            <a:r>
              <a:rPr lang="en-US" dirty="0" smtClean="0"/>
              <a:t>16/1/2012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(ON-OFF)/OFF-</a:t>
            </a:r>
            <a:r>
              <a:rPr lang="en-US" dirty="0" err="1" smtClean="0"/>
              <a:t>flitered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412776"/>
            <a:ext cx="5429644" cy="5445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ZoneTexte 3"/>
          <p:cNvSpPr txBox="1"/>
          <p:nvPr/>
        </p:nvSpPr>
        <p:spPr>
          <a:xfrm>
            <a:off x="6660232" y="2420888"/>
            <a:ext cx="18444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13 cycles 30sec</a:t>
            </a:r>
          </a:p>
          <a:p>
            <a:r>
              <a:rPr lang="en-US" dirty="0" smtClean="0"/>
              <a:t> each (30% eff.)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5"/>
          <p:cNvGrpSpPr/>
          <p:nvPr/>
        </p:nvGrpSpPr>
        <p:grpSpPr>
          <a:xfrm>
            <a:off x="179512" y="2708921"/>
            <a:ext cx="8712968" cy="2304255"/>
            <a:chOff x="179512" y="1484785"/>
            <a:chExt cx="8712968" cy="2304255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79512" y="1484785"/>
              <a:ext cx="8712968" cy="20061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139952" y="2636515"/>
              <a:ext cx="1123950" cy="115252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</p:grpSp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Drift Scan: I(time, </a:t>
            </a:r>
            <a:r>
              <a:rPr lang="en-US" dirty="0" err="1" smtClean="0"/>
              <a:t>frequancy</a:t>
            </a:r>
            <a:r>
              <a:rPr lang="en-US" dirty="0" smtClean="0"/>
              <a:t>)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Drift Scan: time evolution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012160" y="1988840"/>
            <a:ext cx="259228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2 cycles 170sec (*)</a:t>
            </a:r>
          </a:p>
          <a:p>
            <a:r>
              <a:rPr lang="en-US" dirty="0" smtClean="0"/>
              <a:t>(30% eff.)</a:t>
            </a:r>
          </a:p>
          <a:p>
            <a:endParaRPr lang="en-US" dirty="0" smtClean="0"/>
          </a:p>
          <a:p>
            <a:r>
              <a:rPr lang="en-US" dirty="0" smtClean="0"/>
              <a:t>“0FF” done with  the first 30sec</a:t>
            </a:r>
          </a:p>
          <a:p>
            <a:endParaRPr lang="en-US" dirty="0" smtClean="0"/>
          </a:p>
          <a:p>
            <a:r>
              <a:rPr lang="en-US" dirty="0" smtClean="0"/>
              <a:t>Mean of the band [1405,1415]MHz</a:t>
            </a:r>
            <a:endParaRPr lang="en-US" dirty="0"/>
          </a:p>
        </p:txBody>
      </p:sp>
      <p:pic>
        <p:nvPicPr>
          <p:cNvPr id="1433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772816"/>
            <a:ext cx="5447704" cy="4101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Drift Scan: time evolution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71589" y="1340767"/>
            <a:ext cx="5373686" cy="5412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Drift Scan: </a:t>
            </a:r>
            <a:r>
              <a:rPr lang="fr-FR" dirty="0" err="1" smtClean="0"/>
              <a:t>Frequency</a:t>
            </a:r>
            <a:endParaRPr lang="fr-F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44824"/>
            <a:ext cx="4824536" cy="4803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ZoneTexte 3"/>
          <p:cNvSpPr txBox="1"/>
          <p:nvPr/>
        </p:nvSpPr>
        <p:spPr>
          <a:xfrm>
            <a:off x="5364088" y="3491716"/>
            <a:ext cx="2876108" cy="36933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Same behavior as ON-OFF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5292081" y="2420888"/>
            <a:ext cx="30963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Mean</a:t>
            </a:r>
            <a:r>
              <a:rPr lang="fr-FR" dirty="0" smtClean="0"/>
              <a:t> over the time </a:t>
            </a:r>
            <a:r>
              <a:rPr lang="en-US" dirty="0" smtClean="0"/>
              <a:t>FWHM</a:t>
            </a:r>
          </a:p>
          <a:p>
            <a:r>
              <a:rPr lang="en-US" dirty="0" smtClean="0"/>
              <a:t>(absolute value not to be compared to ON-OFF)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358551" y="2627620"/>
            <a:ext cx="829073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3C273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331640" y="1628800"/>
            <a:ext cx="7344816" cy="3539430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fr-FR" sz="1400" dirty="0" err="1" smtClean="0"/>
              <a:t>Bridle</a:t>
            </a:r>
            <a:r>
              <a:rPr lang="fr-FR" sz="1400" dirty="0" smtClean="0"/>
              <a:t> et al., 1972: I(1400 MHz) : 38.84 (0.70) </a:t>
            </a:r>
            <a:r>
              <a:rPr lang="fr-FR" sz="1400" dirty="0" err="1" smtClean="0"/>
              <a:t>Jy</a:t>
            </a:r>
            <a:r>
              <a:rPr lang="fr-FR" sz="1400" dirty="0" smtClean="0"/>
              <a:t> </a:t>
            </a:r>
            <a:br>
              <a:rPr lang="fr-FR" sz="1400" dirty="0" smtClean="0"/>
            </a:br>
            <a:r>
              <a:rPr lang="fr-FR" sz="1400" dirty="0" smtClean="0"/>
              <a:t/>
            </a:r>
            <a:br>
              <a:rPr lang="fr-FR" sz="1400" dirty="0" smtClean="0"/>
            </a:br>
            <a:r>
              <a:rPr lang="fr-FR" sz="1400" dirty="0" smtClean="0"/>
              <a:t>- </a:t>
            </a:r>
            <a:r>
              <a:rPr lang="fr-FR" sz="1400" dirty="0" err="1" smtClean="0"/>
              <a:t>Kühr</a:t>
            </a:r>
            <a:r>
              <a:rPr lang="fr-FR" sz="1400" dirty="0" smtClean="0"/>
              <a:t> et al., 1981 &amp; NED</a:t>
            </a:r>
            <a:br>
              <a:rPr lang="fr-FR" sz="1400" dirty="0" smtClean="0"/>
            </a:br>
            <a:r>
              <a:rPr lang="fr-FR" sz="1400" dirty="0" smtClean="0"/>
              <a:t>  </a:t>
            </a:r>
            <a:r>
              <a:rPr lang="fr-FR" sz="1400" dirty="0" err="1" smtClean="0"/>
              <a:t>Freq</a:t>
            </a:r>
            <a:r>
              <a:rPr lang="fr-FR" sz="1400" dirty="0" smtClean="0"/>
              <a:t>.(MHz)    Flux (</a:t>
            </a:r>
            <a:r>
              <a:rPr lang="fr-FR" sz="1400" dirty="0" err="1" smtClean="0"/>
              <a:t>Jy</a:t>
            </a:r>
            <a:r>
              <a:rPr lang="fr-FR" sz="1400" dirty="0" smtClean="0"/>
              <a:t>)  </a:t>
            </a:r>
            <a:br>
              <a:rPr lang="fr-FR" sz="1400" dirty="0" smtClean="0"/>
            </a:br>
            <a:r>
              <a:rPr lang="fr-FR" sz="1400" dirty="0" smtClean="0"/>
              <a:t>-------------------------------------------------- </a:t>
            </a:r>
            <a:br>
              <a:rPr lang="fr-FR" sz="1400" dirty="0" smtClean="0"/>
            </a:br>
            <a:r>
              <a:rPr lang="fr-FR" sz="1400" dirty="0" smtClean="0"/>
              <a:t>  1400         41.28 1.23  </a:t>
            </a:r>
            <a:r>
              <a:rPr lang="fr-FR" sz="1400" dirty="0" err="1" smtClean="0"/>
              <a:t>Witzel</a:t>
            </a:r>
            <a:r>
              <a:rPr lang="fr-FR" sz="1400" dirty="0" smtClean="0"/>
              <a:t> et al. 1971 </a:t>
            </a:r>
            <a:br>
              <a:rPr lang="fr-FR" sz="1400" dirty="0" smtClean="0"/>
            </a:br>
            <a:r>
              <a:rPr lang="fr-FR" sz="1400" dirty="0" smtClean="0"/>
              <a:t>  1400         46.30 2.30  </a:t>
            </a:r>
            <a:r>
              <a:rPr lang="fr-FR" sz="1400" dirty="0" err="1" smtClean="0"/>
              <a:t>Kellerman</a:t>
            </a:r>
            <a:r>
              <a:rPr lang="fr-FR" sz="1400" dirty="0" smtClean="0"/>
              <a:t> et al. 1969 </a:t>
            </a:r>
            <a:br>
              <a:rPr lang="fr-FR" sz="1400" dirty="0" smtClean="0"/>
            </a:br>
            <a:r>
              <a:rPr lang="fr-FR" sz="1400" dirty="0" smtClean="0"/>
              <a:t>  1410         45.17 1.07  Wills 1975 </a:t>
            </a:r>
            <a:br>
              <a:rPr lang="fr-FR" sz="1400" dirty="0" smtClean="0"/>
            </a:br>
            <a:r>
              <a:rPr lang="fr-FR" sz="1400" dirty="0" smtClean="0"/>
              <a:t>  1410 MHz     42.00     ...     </a:t>
            </a:r>
            <a:r>
              <a:rPr lang="fr-FR" sz="1400" dirty="0" err="1" smtClean="0"/>
              <a:t>Jy</a:t>
            </a:r>
            <a:r>
              <a:rPr lang="fr-FR" sz="1400" dirty="0" smtClean="0"/>
              <a:t> -&gt; Wright et al. 1990, </a:t>
            </a:r>
            <a:r>
              <a:rPr lang="fr-FR" sz="1400" dirty="0" err="1" smtClean="0"/>
              <a:t>Parkes</a:t>
            </a:r>
            <a:r>
              <a:rPr lang="fr-FR" sz="1400" dirty="0" smtClean="0"/>
              <a:t> </a:t>
            </a:r>
            <a:br>
              <a:rPr lang="fr-FR" sz="1400" dirty="0" smtClean="0"/>
            </a:br>
            <a:r>
              <a:rPr lang="fr-FR" sz="1400" dirty="0" smtClean="0"/>
              <a:t> 1400 MHz     45.0     +/- 5 % </a:t>
            </a:r>
            <a:r>
              <a:rPr lang="fr-FR" sz="1400" dirty="0" err="1" smtClean="0"/>
              <a:t>Jy</a:t>
            </a:r>
            <a:r>
              <a:rPr lang="fr-FR" sz="1400" dirty="0" smtClean="0"/>
              <a:t> -&gt; PAULINY-TOTH et al., 1966 </a:t>
            </a:r>
          </a:p>
          <a:p>
            <a:r>
              <a:rPr lang="fr-FR" sz="1400" dirty="0" smtClean="0"/>
              <a:t>1400 MHz     39.62 ± 0.38  </a:t>
            </a:r>
            <a:r>
              <a:rPr lang="fr-FR" sz="1400" dirty="0" err="1" smtClean="0"/>
              <a:t>Jy</a:t>
            </a:r>
            <a:r>
              <a:rPr lang="fr-FR" sz="1400" dirty="0" smtClean="0"/>
              <a:t> -&gt; idem </a:t>
            </a:r>
          </a:p>
          <a:p>
            <a:r>
              <a:rPr lang="fr-FR" sz="1400" dirty="0" smtClean="0">
                <a:solidFill>
                  <a:srgbClr val="FFFF00"/>
                </a:solidFill>
              </a:rPr>
              <a:t>1.4 GHz (ATCA)     35.82     ...     </a:t>
            </a:r>
            <a:r>
              <a:rPr lang="fr-FR" sz="1400" dirty="0" err="1" smtClean="0">
                <a:solidFill>
                  <a:srgbClr val="FFFF00"/>
                </a:solidFill>
              </a:rPr>
              <a:t>Jy</a:t>
            </a:r>
            <a:r>
              <a:rPr lang="fr-FR" sz="1400" dirty="0" smtClean="0">
                <a:solidFill>
                  <a:srgbClr val="FFFF00"/>
                </a:solidFill>
              </a:rPr>
              <a:t> -&gt; </a:t>
            </a:r>
            <a:r>
              <a:rPr lang="fr-FR" sz="1400" dirty="0" err="1" smtClean="0">
                <a:solidFill>
                  <a:srgbClr val="FFFF00"/>
                </a:solidFill>
              </a:rPr>
              <a:t>Tingay</a:t>
            </a:r>
            <a:r>
              <a:rPr lang="fr-FR" sz="1400" dirty="0" smtClean="0">
                <a:solidFill>
                  <a:srgbClr val="FFFF00"/>
                </a:solidFill>
              </a:rPr>
              <a:t> et al., 2003, PASJ </a:t>
            </a:r>
          </a:p>
          <a:p>
            <a:r>
              <a:rPr lang="fr-FR" sz="1400" dirty="0" smtClean="0"/>
              <a:t> 1.40 GHz     50100     ...</a:t>
            </a:r>
            <a:r>
              <a:rPr lang="fr-FR" sz="1400" dirty="0" err="1" smtClean="0"/>
              <a:t>milliJy</a:t>
            </a:r>
            <a:r>
              <a:rPr lang="fr-FR" sz="1400" dirty="0" smtClean="0"/>
              <a:t> -&gt; White et al., 1992, 300ft, -&gt; </a:t>
            </a:r>
            <a:r>
              <a:rPr lang="fr-FR" sz="1400" dirty="0" err="1" smtClean="0"/>
              <a:t>Condon</a:t>
            </a:r>
            <a:r>
              <a:rPr lang="fr-FR" sz="1400" dirty="0" smtClean="0"/>
              <a:t> et al. 1985,1986</a:t>
            </a:r>
          </a:p>
          <a:p>
            <a:r>
              <a:rPr lang="fr-FR" sz="1400" dirty="0" smtClean="0"/>
              <a:t> </a:t>
            </a:r>
            <a:r>
              <a:rPr lang="fr-FR" sz="1400" b="1" dirty="0" smtClean="0">
                <a:solidFill>
                  <a:srgbClr val="FFFF00"/>
                </a:solidFill>
              </a:rPr>
              <a:t>1.4GHz         54992.1 ± 1900.3 </a:t>
            </a:r>
            <a:r>
              <a:rPr lang="fr-FR" sz="1400" b="1" dirty="0" err="1" smtClean="0">
                <a:solidFill>
                  <a:srgbClr val="FFFF00"/>
                </a:solidFill>
              </a:rPr>
              <a:t>milliJy</a:t>
            </a:r>
            <a:r>
              <a:rPr lang="fr-FR" sz="1400" b="1" dirty="0" smtClean="0">
                <a:solidFill>
                  <a:srgbClr val="FFFF00"/>
                </a:solidFill>
              </a:rPr>
              <a:t>  -&gt; </a:t>
            </a:r>
            <a:r>
              <a:rPr lang="fr-FR" sz="1400" b="1" dirty="0" err="1" smtClean="0">
                <a:solidFill>
                  <a:srgbClr val="FFFF00"/>
                </a:solidFill>
              </a:rPr>
              <a:t>Condon</a:t>
            </a:r>
            <a:r>
              <a:rPr lang="fr-FR" sz="1400" b="1" dirty="0" smtClean="0">
                <a:solidFill>
                  <a:srgbClr val="FFFF00"/>
                </a:solidFill>
              </a:rPr>
              <a:t> et al. 1998, NVSS </a:t>
            </a:r>
          </a:p>
          <a:p>
            <a:r>
              <a:rPr lang="fr-FR" sz="1400" dirty="0" smtClean="0"/>
              <a:t/>
            </a:r>
            <a:br>
              <a:rPr lang="fr-FR" sz="1400" dirty="0" smtClean="0"/>
            </a:br>
            <a:r>
              <a:rPr lang="fr-FR" sz="1400" dirty="0" smtClean="0"/>
              <a:t>-------------------------------------------------- </a:t>
            </a:r>
            <a:endParaRPr lang="en-US" sz="1400" dirty="0"/>
          </a:p>
        </p:txBody>
      </p:sp>
      <p:sp>
        <p:nvSpPr>
          <p:cNvPr id="4" name="ZoneTexte 3"/>
          <p:cNvSpPr txBox="1"/>
          <p:nvPr/>
        </p:nvSpPr>
        <p:spPr>
          <a:xfrm>
            <a:off x="35498" y="5589240"/>
            <a:ext cx="91453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/>
              <a:t>Our measurement : ~2 x 2.62 au x 11.3 </a:t>
            </a:r>
            <a:r>
              <a:rPr lang="en-US" sz="2800" dirty="0" err="1" smtClean="0"/>
              <a:t>Jy</a:t>
            </a:r>
            <a:r>
              <a:rPr lang="en-US" sz="2800" dirty="0" smtClean="0"/>
              <a:t>/au ~ </a:t>
            </a:r>
            <a:r>
              <a:rPr lang="en-US" sz="2800" dirty="0" smtClean="0"/>
              <a:t>59.2 </a:t>
            </a:r>
            <a:r>
              <a:rPr lang="en-US" sz="2800" dirty="0" err="1" smtClean="0"/>
              <a:t>Jy</a:t>
            </a:r>
            <a:endParaRPr lang="en-US" sz="2800" dirty="0" smtClean="0"/>
          </a:p>
        </p:txBody>
      </p:sp>
      <p:sp>
        <p:nvSpPr>
          <p:cNvPr id="5" name="ZoneTexte 4"/>
          <p:cNvSpPr txBox="1"/>
          <p:nvPr/>
        </p:nvSpPr>
        <p:spPr>
          <a:xfrm>
            <a:off x="4860032" y="6237312"/>
            <a:ext cx="829073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3C161</a:t>
            </a:r>
            <a:endParaRPr lang="en-US" dirty="0"/>
          </a:p>
        </p:txBody>
      </p:sp>
      <p:sp>
        <p:nvSpPr>
          <p:cNvPr id="6" name="Flèche à angle droit 5"/>
          <p:cNvSpPr/>
          <p:nvPr/>
        </p:nvSpPr>
        <p:spPr>
          <a:xfrm>
            <a:off x="5940152" y="6093296"/>
            <a:ext cx="432048" cy="360040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3"/>
          <p:cNvGrpSpPr/>
          <p:nvPr/>
        </p:nvGrpSpPr>
        <p:grpSpPr>
          <a:xfrm>
            <a:off x="179512" y="548680"/>
            <a:ext cx="8772203" cy="5942253"/>
            <a:chOff x="179512" y="548680"/>
            <a:chExt cx="8772203" cy="5942253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79512" y="548680"/>
              <a:ext cx="8772203" cy="59422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" name="Ellipse 2"/>
            <p:cNvSpPr/>
            <p:nvPr/>
          </p:nvSpPr>
          <p:spPr>
            <a:xfrm>
              <a:off x="4644008" y="3284984"/>
              <a:ext cx="432048" cy="2448272"/>
            </a:xfrm>
            <a:prstGeom prst="ellipse">
              <a:avLst/>
            </a:prstGeom>
            <a:solidFill>
              <a:srgbClr val="FF0000">
                <a:alpha val="54118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smtClean="0"/>
              <a:t>NGC4383 ON-OFF</a:t>
            </a:r>
            <a:endParaRPr lang="en-US" dirty="0"/>
          </a:p>
        </p:txBody>
      </p:sp>
      <p:sp>
        <p:nvSpPr>
          <p:cNvPr id="3" name="Sous-titre 2"/>
          <p:cNvSpPr>
            <a:spLocks noGrp="1"/>
          </p:cNvSpPr>
          <p:nvPr>
            <p:ph type="subTitle" sz="quarter" idx="1"/>
          </p:nvPr>
        </p:nvSpPr>
        <p:spPr>
          <a:xfrm>
            <a:off x="1371600" y="3886200"/>
            <a:ext cx="7376864" cy="1752600"/>
          </a:xfrm>
        </p:spPr>
        <p:txBody>
          <a:bodyPr/>
          <a:lstStyle/>
          <a:p>
            <a:r>
              <a:rPr lang="en-US" dirty="0" smtClean="0"/>
              <a:t>SCA156855.171</a:t>
            </a:r>
          </a:p>
          <a:p>
            <a:r>
              <a:rPr lang="en-US" dirty="0" smtClean="0"/>
              <a:t>Date 2011-10-22</a:t>
            </a:r>
          </a:p>
          <a:p>
            <a:r>
              <a:rPr lang="en-US" dirty="0" smtClean="0"/>
              <a:t>Cycles 1-15 foreseen but 12-15 only !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Gains cycle #13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628800"/>
            <a:ext cx="5033937" cy="5026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ZoneTexte 4"/>
          <p:cNvSpPr txBox="1"/>
          <p:nvPr/>
        </p:nvSpPr>
        <p:spPr>
          <a:xfrm>
            <a:off x="5868144" y="2420888"/>
            <a:ext cx="2771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Gains different shape as I was expecting. But confirmed by Ana that they have changed since 7</a:t>
            </a:r>
            <a:r>
              <a:rPr lang="en-US" baseline="30000" dirty="0" smtClean="0"/>
              <a:t>th</a:t>
            </a:r>
            <a:r>
              <a:rPr lang="en-US" dirty="0" smtClean="0"/>
              <a:t> July…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88640"/>
            <a:ext cx="6591300" cy="653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1052736"/>
            <a:ext cx="1787673" cy="1774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Connecteur droit avec flèche 4"/>
          <p:cNvCxnSpPr>
            <a:stCxn id="2051" idx="3"/>
          </p:cNvCxnSpPr>
          <p:nvPr/>
        </p:nvCxnSpPr>
        <p:spPr>
          <a:xfrm>
            <a:off x="4487465" y="1940000"/>
            <a:ext cx="156543" cy="33687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/>
          <p:cNvSpPr txBox="1"/>
          <p:nvPr/>
        </p:nvSpPr>
        <p:spPr>
          <a:xfrm>
            <a:off x="3851920" y="1556792"/>
            <a:ext cx="534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RFI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5004048" y="2564904"/>
            <a:ext cx="8629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HI-line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12" name="Connecteur droit avec flèche 11"/>
          <p:cNvCxnSpPr/>
          <p:nvPr/>
        </p:nvCxnSpPr>
        <p:spPr>
          <a:xfrm>
            <a:off x="5292080" y="2852936"/>
            <a:ext cx="144016" cy="288032"/>
          </a:xfrm>
          <a:prstGeom prst="straightConnector1">
            <a:avLst/>
          </a:prstGeom>
          <a:ln w="28575">
            <a:solidFill>
              <a:schemeClr val="bg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smtClean="0"/>
              <a:t>3C161 Drift Scan</a:t>
            </a:r>
            <a:endParaRPr lang="en-US" dirty="0"/>
          </a:p>
        </p:txBody>
      </p:sp>
      <p:sp>
        <p:nvSpPr>
          <p:cNvPr id="3" name="Sous-titre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US" dirty="0" smtClean="0"/>
              <a:t>158451.171 &amp; 158452.171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4932040" y="764704"/>
            <a:ext cx="1765676" cy="369332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Zoom of HI line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179512" y="188640"/>
            <a:ext cx="1940211" cy="369332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Continuum &amp; line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995936" y="6381328"/>
            <a:ext cx="482453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1400" dirty="0" smtClean="0"/>
              <a:t>1420.20/(1+0.0057) = 1412.15 MHz = 1700 km/s    OK</a:t>
            </a:r>
            <a:endParaRPr lang="en-US" sz="1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3212976"/>
            <a:ext cx="3275856" cy="3304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ZoneTexte 15"/>
          <p:cNvSpPr txBox="1"/>
          <p:nvPr/>
        </p:nvSpPr>
        <p:spPr>
          <a:xfrm>
            <a:off x="1691680" y="3861048"/>
            <a:ext cx="1426994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Ch 0 = Ch 1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395536" y="1124744"/>
            <a:ext cx="3672408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Continuum: ~ 44.3 ± 4.1 </a:t>
            </a:r>
            <a:r>
              <a:rPr lang="en-US" dirty="0" err="1" smtClean="0"/>
              <a:t>mJy</a:t>
            </a:r>
            <a:endParaRPr lang="en-US" dirty="0" smtClean="0"/>
          </a:p>
          <a:p>
            <a:r>
              <a:rPr lang="en-US" dirty="0" smtClean="0"/>
              <a:t>HI Line: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width ~213km/s ~1MHz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int. 48.4 ± 5.1 </a:t>
            </a:r>
            <a:r>
              <a:rPr lang="en-US" dirty="0" err="1" smtClean="0"/>
              <a:t>Jy</a:t>
            </a:r>
            <a:r>
              <a:rPr lang="en-US" dirty="0" smtClean="0"/>
              <a:t> km/s ~230mJy</a:t>
            </a:r>
            <a:endParaRPr 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1659654"/>
            <a:ext cx="4510831" cy="4577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ZoneTexte 9"/>
          <p:cNvSpPr txBox="1"/>
          <p:nvPr/>
        </p:nvSpPr>
        <p:spPr>
          <a:xfrm>
            <a:off x="5364088" y="2348880"/>
            <a:ext cx="2234907" cy="369332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Mean of Ch0 &amp; Ch 1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42" name="Connecteur droit avec flèche 41"/>
          <p:cNvCxnSpPr/>
          <p:nvPr/>
        </p:nvCxnSpPr>
        <p:spPr>
          <a:xfrm>
            <a:off x="6120000" y="3933056"/>
            <a:ext cx="360040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cteur droit avec flèche 42"/>
          <p:cNvCxnSpPr/>
          <p:nvPr/>
        </p:nvCxnSpPr>
        <p:spPr>
          <a:xfrm>
            <a:off x="6624000" y="3933056"/>
            <a:ext cx="360040" cy="0"/>
          </a:xfrm>
          <a:prstGeom prst="straightConnector1">
            <a:avLst/>
          </a:prstGeom>
          <a:ln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ZoneTexte 45"/>
          <p:cNvSpPr txBox="1"/>
          <p:nvPr/>
        </p:nvSpPr>
        <p:spPr>
          <a:xfrm>
            <a:off x="5508104" y="3501008"/>
            <a:ext cx="747320" cy="369332"/>
          </a:xfrm>
          <a:prstGeom prst="rect">
            <a:avLst/>
          </a:prstGeom>
          <a:solidFill>
            <a:schemeClr val="tx2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1MHz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395536" y="2402304"/>
            <a:ext cx="3672408" cy="738664"/>
          </a:xfrm>
          <a:prstGeom prst="rect">
            <a:avLst/>
          </a:prstGeom>
          <a:solidFill>
            <a:schemeClr val="tx2"/>
          </a:solidFill>
        </p:spPr>
        <p:txBody>
          <a:bodyPr wrap="square">
            <a:spAutoFit/>
          </a:bodyPr>
          <a:lstStyle/>
          <a:p>
            <a:r>
              <a:rPr lang="en-US" sz="1050" dirty="0" smtClean="0">
                <a:solidFill>
                  <a:schemeClr val="bg1"/>
                </a:solidFill>
              </a:rPr>
              <a:t>A. Chung et al, VLA IMAGING OF VIRGO SPIRALS IN ATOMIC GAS (VIVA). I., The Astronomical Journal, 138:1741–1816, 2009 December</a:t>
            </a:r>
          </a:p>
          <a:p>
            <a:r>
              <a:rPr lang="en-US" sz="1050" dirty="0" smtClean="0">
                <a:solidFill>
                  <a:schemeClr val="bg1"/>
                </a:solidFill>
              </a:rPr>
              <a:t>THE ATLAS AND THE Hi PROPERTIES</a:t>
            </a:r>
            <a:endParaRPr lang="en-US" sz="105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à coins arrondis 13"/>
          <p:cNvSpPr/>
          <p:nvPr/>
        </p:nvSpPr>
        <p:spPr>
          <a:xfrm>
            <a:off x="251520" y="1700808"/>
            <a:ext cx="8568952" cy="3960440"/>
          </a:xfrm>
          <a:prstGeom prst="roundRect">
            <a:avLst>
              <a:gd name="adj" fmla="val 8586"/>
            </a:avLst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The HI line intensity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67544" y="1772816"/>
            <a:ext cx="41365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Integral in the range [1412-1413] MHz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132856"/>
            <a:ext cx="7086600" cy="151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ZoneTexte 5"/>
          <p:cNvSpPr txBox="1"/>
          <p:nvPr/>
        </p:nvSpPr>
        <p:spPr>
          <a:xfrm>
            <a:off x="683568" y="3861048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Then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0985" y="3789040"/>
            <a:ext cx="3552395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ZoneTexte 14"/>
          <p:cNvSpPr txBox="1"/>
          <p:nvPr/>
        </p:nvSpPr>
        <p:spPr>
          <a:xfrm>
            <a:off x="683568" y="4715852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Or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5076056" y="3923764"/>
            <a:ext cx="3600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To be compared to </a:t>
            </a:r>
            <a:r>
              <a:rPr lang="en-US" dirty="0" smtClean="0"/>
              <a:t>11.3 </a:t>
            </a:r>
            <a:r>
              <a:rPr lang="en-US" dirty="0" err="1" smtClean="0"/>
              <a:t>Jy</a:t>
            </a:r>
            <a:r>
              <a:rPr lang="en-US" dirty="0" smtClean="0"/>
              <a:t>/au</a:t>
            </a:r>
          </a:p>
        </p:txBody>
      </p:sp>
      <p:sp>
        <p:nvSpPr>
          <p:cNvPr id="17" name="Rectangle 16"/>
          <p:cNvSpPr/>
          <p:nvPr/>
        </p:nvSpPr>
        <p:spPr>
          <a:xfrm>
            <a:off x="5076056" y="4715852"/>
            <a:ext cx="3600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To be compared to 48.4 Jy.km/s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1403648" y="4797152"/>
            <a:ext cx="3600400" cy="369332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3.48 x </a:t>
            </a:r>
            <a:r>
              <a:rPr lang="en-US" dirty="0" smtClean="0">
                <a:solidFill>
                  <a:srgbClr val="002060"/>
                </a:solidFill>
              </a:rPr>
              <a:t>11.3 </a:t>
            </a:r>
            <a:r>
              <a:rPr lang="en-US" dirty="0" smtClean="0">
                <a:solidFill>
                  <a:srgbClr val="002060"/>
                </a:solidFill>
              </a:rPr>
              <a:t>= </a:t>
            </a:r>
            <a:r>
              <a:rPr lang="en-US" dirty="0" smtClean="0">
                <a:solidFill>
                  <a:srgbClr val="002060"/>
                </a:solidFill>
              </a:rPr>
              <a:t>39.3 </a:t>
            </a:r>
            <a:r>
              <a:rPr lang="en-US" dirty="0" smtClean="0">
                <a:solidFill>
                  <a:srgbClr val="002060"/>
                </a:solidFill>
              </a:rPr>
              <a:t>[Jy.km/s]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1043608" y="5373216"/>
            <a:ext cx="829073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3C161</a:t>
            </a:r>
            <a:endParaRPr lang="en-US" dirty="0"/>
          </a:p>
        </p:txBody>
      </p:sp>
      <p:sp>
        <p:nvSpPr>
          <p:cNvPr id="18" name="Flèche à angle droit 17"/>
          <p:cNvSpPr/>
          <p:nvPr/>
        </p:nvSpPr>
        <p:spPr>
          <a:xfrm>
            <a:off x="2123728" y="5229200"/>
            <a:ext cx="432048" cy="360040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smtClean="0"/>
              <a:t>NGC4383 Drift Scan</a:t>
            </a:r>
            <a:endParaRPr lang="en-US" dirty="0"/>
          </a:p>
        </p:txBody>
      </p:sp>
      <p:sp>
        <p:nvSpPr>
          <p:cNvPr id="3" name="Sous-titre 2"/>
          <p:cNvSpPr>
            <a:spLocks noGrp="1"/>
          </p:cNvSpPr>
          <p:nvPr>
            <p:ph type="subTitle" sz="quarter" idx="1"/>
          </p:nvPr>
        </p:nvSpPr>
        <p:spPr>
          <a:xfrm>
            <a:off x="1371600" y="3886200"/>
            <a:ext cx="7376864" cy="1752600"/>
          </a:xfrm>
        </p:spPr>
        <p:txBody>
          <a:bodyPr/>
          <a:lstStyle/>
          <a:p>
            <a:r>
              <a:rPr lang="en-US" dirty="0" smtClean="0"/>
              <a:t>SCA157756.171</a:t>
            </a:r>
          </a:p>
          <a:p>
            <a:r>
              <a:rPr lang="en-US" dirty="0" smtClean="0"/>
              <a:t>Date 2011-11-19</a:t>
            </a:r>
          </a:p>
          <a:p>
            <a:r>
              <a:rPr lang="en-US" dirty="0" smtClean="0"/>
              <a:t>Cycles 2-15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916832"/>
            <a:ext cx="8340704" cy="4057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ZoneTexte 4"/>
          <p:cNvSpPr txBox="1"/>
          <p:nvPr/>
        </p:nvSpPr>
        <p:spPr>
          <a:xfrm>
            <a:off x="5508104" y="2564904"/>
            <a:ext cx="1812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Variation   ±3%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6156176" y="1196752"/>
            <a:ext cx="1133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OFF/Gain</a:t>
            </a:r>
            <a:endParaRPr lang="en-US" dirty="0"/>
          </a:p>
        </p:txBody>
      </p:sp>
      <p:sp>
        <p:nvSpPr>
          <p:cNvPr id="7" name="ZoneTexte 6"/>
          <p:cNvSpPr txBox="1"/>
          <p:nvPr/>
        </p:nvSpPr>
        <p:spPr>
          <a:xfrm>
            <a:off x="1835696" y="1124744"/>
            <a:ext cx="14237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(I-OFF)/OFF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Continuum evolution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" y="1556792"/>
            <a:ext cx="7009978" cy="4911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 Line evolution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8939" y="1628800"/>
            <a:ext cx="7021413" cy="4469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ZoneTexte 3"/>
          <p:cNvSpPr txBox="1"/>
          <p:nvPr/>
        </p:nvSpPr>
        <p:spPr>
          <a:xfrm>
            <a:off x="251520" y="6309320"/>
            <a:ext cx="89614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11.3Jy/au </a:t>
            </a:r>
            <a:r>
              <a:rPr lang="en-US" sz="2000" dirty="0" smtClean="0"/>
              <a:t>x 2 x 8 10</a:t>
            </a:r>
            <a:r>
              <a:rPr lang="en-US" sz="2000" baseline="30000" dirty="0" smtClean="0"/>
              <a:t>-3</a:t>
            </a:r>
            <a:r>
              <a:rPr lang="en-US" sz="2000" dirty="0" smtClean="0"/>
              <a:t> (au) = </a:t>
            </a:r>
            <a:r>
              <a:rPr lang="en-US" sz="2000" dirty="0" smtClean="0"/>
              <a:t>(</a:t>
            </a:r>
            <a:r>
              <a:rPr lang="en-US" sz="2000" dirty="0" smtClean="0"/>
              <a:t>181±5) </a:t>
            </a:r>
            <a:r>
              <a:rPr lang="en-US" sz="2000" dirty="0" err="1" smtClean="0"/>
              <a:t>mJy</a:t>
            </a:r>
            <a:r>
              <a:rPr lang="en-US" sz="2000" dirty="0" smtClean="0"/>
              <a:t> to be compared to (</a:t>
            </a:r>
            <a:r>
              <a:rPr lang="en-US" sz="2000" dirty="0" smtClean="0"/>
              <a:t>230±24m)</a:t>
            </a:r>
            <a:r>
              <a:rPr lang="en-US" sz="2000" dirty="0" err="1" smtClean="0"/>
              <a:t>Jy</a:t>
            </a:r>
            <a:endParaRPr lang="en-US" sz="2000" baseline="30000" dirty="0"/>
          </a:p>
        </p:txBody>
      </p:sp>
      <p:sp>
        <p:nvSpPr>
          <p:cNvPr id="5" name="ZoneTexte 4"/>
          <p:cNvSpPr txBox="1"/>
          <p:nvPr/>
        </p:nvSpPr>
        <p:spPr>
          <a:xfrm>
            <a:off x="4860032" y="2276872"/>
            <a:ext cx="776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8 10</a:t>
            </a:r>
            <a:r>
              <a:rPr lang="en-US" baseline="30000" dirty="0" smtClean="0">
                <a:solidFill>
                  <a:srgbClr val="FF0000"/>
                </a:solidFill>
              </a:rPr>
              <a:t>-3</a:t>
            </a:r>
            <a:endParaRPr lang="en-US" baseline="30000" dirty="0">
              <a:solidFill>
                <a:srgbClr val="FF0000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107504" y="5939988"/>
            <a:ext cx="829073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3C161</a:t>
            </a:r>
            <a:endParaRPr lang="en-US" dirty="0"/>
          </a:p>
        </p:txBody>
      </p:sp>
      <p:sp>
        <p:nvSpPr>
          <p:cNvPr id="7" name="Flèche à angle droit 6"/>
          <p:cNvSpPr/>
          <p:nvPr/>
        </p:nvSpPr>
        <p:spPr>
          <a:xfrm flipV="1">
            <a:off x="971600" y="6165304"/>
            <a:ext cx="360040" cy="216024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3C161 @ 1410MHz gives 11.3±0.3 </a:t>
            </a:r>
            <a:r>
              <a:rPr lang="en-US" dirty="0" err="1" smtClean="0"/>
              <a:t>Jy</a:t>
            </a:r>
            <a:r>
              <a:rPr lang="en-US" dirty="0" smtClean="0"/>
              <a:t>/au</a:t>
            </a:r>
          </a:p>
          <a:p>
            <a:r>
              <a:rPr lang="en-US" dirty="0" smtClean="0"/>
              <a:t>Overestimation of 3C273 continuum</a:t>
            </a:r>
          </a:p>
          <a:p>
            <a:r>
              <a:rPr lang="en-US" dirty="0" smtClean="0"/>
              <a:t>Underestimation of HI NGC4383</a:t>
            </a:r>
          </a:p>
          <a:p>
            <a:r>
              <a:rPr lang="en-US" dirty="0" smtClean="0"/>
              <a:t>Close to Ch 1 DAB (</a:t>
            </a:r>
            <a:r>
              <a:rPr lang="en-US" dirty="0" err="1" smtClean="0"/>
              <a:t>Est</a:t>
            </a:r>
            <a:r>
              <a:rPr lang="en-US" dirty="0" smtClean="0"/>
              <a:t>) calibrated thanks to PKS1127-14 WIBAR DAQ.</a:t>
            </a:r>
          </a:p>
          <a:p>
            <a:r>
              <a:rPr lang="en-US" dirty="0" smtClean="0"/>
              <a:t>How to calibrate another freq. although the BAO spectra are quite stable </a:t>
            </a:r>
            <a:r>
              <a:rPr lang="en-US" smtClean="0"/>
              <a:t>in freq.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 runs 2011-12-09</a:t>
            </a:r>
          </a:p>
          <a:p>
            <a:pPr lvl="1"/>
            <a:r>
              <a:rPr lang="en-US" dirty="0" smtClean="0"/>
              <a:t>3C161   : 0:57:21 start</a:t>
            </a:r>
          </a:p>
          <a:p>
            <a:pPr lvl="2"/>
            <a:r>
              <a:rPr lang="en-US" dirty="0" smtClean="0"/>
              <a:t>3 cycles/4 available 2-4</a:t>
            </a:r>
          </a:p>
          <a:p>
            <a:pPr lvl="1"/>
            <a:r>
              <a:rPr lang="en-US" dirty="0" smtClean="0"/>
              <a:t>3C161B : 1:11:50 </a:t>
            </a:r>
          </a:p>
          <a:p>
            <a:pPr lvl="2"/>
            <a:r>
              <a:rPr lang="en-US" dirty="0" smtClean="0"/>
              <a:t>7 cycles/9 available 3-9</a:t>
            </a:r>
          </a:p>
          <a:p>
            <a:r>
              <a:rPr lang="en-US" dirty="0" smtClean="0"/>
              <a:t>1 cycle = 170 sec ON-like </a:t>
            </a:r>
          </a:p>
          <a:p>
            <a:r>
              <a:rPr lang="en-US" dirty="0" smtClean="0"/>
              <a:t>Add the images time-freq. and use the first 30sec as “0”</a:t>
            </a:r>
          </a:p>
          <a:p>
            <a:r>
              <a:rPr lang="en-US" dirty="0" smtClean="0"/>
              <a:t>No use of DAB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Image time-Freq.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564904"/>
            <a:ext cx="8637440" cy="744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 l="6146" r="7806"/>
          <a:stretch>
            <a:fillRect/>
          </a:stretch>
        </p:blipFill>
        <p:spPr bwMode="auto">
          <a:xfrm>
            <a:off x="3275856" y="3573016"/>
            <a:ext cx="2736304" cy="307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b="1226"/>
          <a:stretch>
            <a:fillRect/>
          </a:stretch>
        </p:blipFill>
        <p:spPr bwMode="auto">
          <a:xfrm>
            <a:off x="539552" y="1268760"/>
            <a:ext cx="7704856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Peak int. &amp; </a:t>
            </a:r>
            <a:r>
              <a:rPr lang="en-US" sz="4000" dirty="0" err="1" smtClean="0"/>
              <a:t>Tsys</a:t>
            </a:r>
            <a:r>
              <a:rPr lang="en-US" sz="4000" dirty="0" smtClean="0"/>
              <a:t> variations: 3C161B</a:t>
            </a:r>
            <a:endParaRPr lang="en-US" sz="4000" dirty="0"/>
          </a:p>
        </p:txBody>
      </p:sp>
      <p:sp>
        <p:nvSpPr>
          <p:cNvPr id="4" name="ZoneTexte 3"/>
          <p:cNvSpPr txBox="1"/>
          <p:nvPr/>
        </p:nvSpPr>
        <p:spPr>
          <a:xfrm>
            <a:off x="1884432" y="3187428"/>
            <a:ext cx="311304" cy="369332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3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2748528" y="3187428"/>
            <a:ext cx="311304" cy="369332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4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3612624" y="3187428"/>
            <a:ext cx="311304" cy="369332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5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4476720" y="3187428"/>
            <a:ext cx="311304" cy="369332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6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5340816" y="3187428"/>
            <a:ext cx="311304" cy="369332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7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6204912" y="3187428"/>
            <a:ext cx="311304" cy="369332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8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7069008" y="3187428"/>
            <a:ext cx="311304" cy="369332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9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4077072"/>
            <a:ext cx="7776864" cy="2741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4" name="Connecteur droit 13"/>
          <p:cNvCxnSpPr/>
          <p:nvPr/>
        </p:nvCxnSpPr>
        <p:spPr>
          <a:xfrm>
            <a:off x="1547664" y="6093296"/>
            <a:ext cx="6264696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ZoneTexte 14"/>
          <p:cNvSpPr txBox="1"/>
          <p:nvPr/>
        </p:nvSpPr>
        <p:spPr>
          <a:xfrm>
            <a:off x="770014" y="5877272"/>
            <a:ext cx="705642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+2%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827584" y="4509120"/>
            <a:ext cx="832279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+10%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6777008" y="1700808"/>
            <a:ext cx="8835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Symbol" pitchFamily="18" charset="2"/>
              </a:rPr>
              <a:t>-</a:t>
            </a:r>
            <a:r>
              <a:rPr lang="en-US" b="1" dirty="0" smtClean="0">
                <a:solidFill>
                  <a:srgbClr val="FF0000"/>
                </a:solidFill>
              </a:rPr>
              <a:t>25%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8" name="ZoneTexte 17"/>
          <p:cNvSpPr txBox="1"/>
          <p:nvPr/>
        </p:nvSpPr>
        <p:spPr>
          <a:xfrm rot="16200000">
            <a:off x="-117225" y="4788447"/>
            <a:ext cx="1664302" cy="369332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002060"/>
                </a:solidFill>
              </a:rPr>
              <a:t>Tsys</a:t>
            </a:r>
            <a:r>
              <a:rPr lang="en-US" dirty="0" smtClean="0">
                <a:solidFill>
                  <a:srgbClr val="002060"/>
                </a:solidFill>
              </a:rPr>
              <a:t>/Gain (au)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2907381" y="4725144"/>
            <a:ext cx="1880643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[1405,1415]MHz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050" y="609600"/>
            <a:ext cx="75819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ZoneTexte 4"/>
          <p:cNvSpPr txBox="1"/>
          <p:nvPr/>
        </p:nvSpPr>
        <p:spPr>
          <a:xfrm>
            <a:off x="7164288" y="6237312"/>
            <a:ext cx="18533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Timing: 8.22kHz</a:t>
            </a:r>
            <a:endParaRPr lang="en-US" dirty="0"/>
          </a:p>
        </p:txBody>
      </p:sp>
      <p:sp>
        <p:nvSpPr>
          <p:cNvPr id="7" name="ZoneTexte 6"/>
          <p:cNvSpPr txBox="1"/>
          <p:nvPr/>
        </p:nvSpPr>
        <p:spPr>
          <a:xfrm>
            <a:off x="4283968" y="2564904"/>
            <a:ext cx="1990097" cy="369332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I</a:t>
            </a:r>
            <a:r>
              <a:rPr lang="en-US" baseline="-25000" dirty="0" err="1" smtClean="0">
                <a:solidFill>
                  <a:schemeClr val="bg1"/>
                </a:solidFill>
              </a:rPr>
              <a:t>peak</a:t>
            </a:r>
            <a:r>
              <a:rPr lang="en-US" dirty="0" smtClean="0">
                <a:solidFill>
                  <a:schemeClr val="bg1"/>
                </a:solidFill>
              </a:rPr>
              <a:t> ~ 2x0.82 </a:t>
            </a:r>
            <a:r>
              <a:rPr lang="en-US" dirty="0" err="1" smtClean="0">
                <a:solidFill>
                  <a:schemeClr val="bg1"/>
                </a:solidFill>
              </a:rPr>
              <a:t>a.u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836712"/>
            <a:ext cx="5472608" cy="5551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ZoneTexte 2"/>
          <p:cNvSpPr txBox="1"/>
          <p:nvPr/>
        </p:nvSpPr>
        <p:spPr>
          <a:xfrm>
            <a:off x="6660232" y="2708920"/>
            <a:ext cx="205543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Spectra integrated during the FWHM of the drift.</a:t>
            </a:r>
          </a:p>
          <a:p>
            <a:endParaRPr lang="en-US" dirty="0" smtClean="0"/>
          </a:p>
          <a:p>
            <a:r>
              <a:rPr lang="en-US" dirty="0" smtClean="0"/>
              <a:t>Differences </a:t>
            </a:r>
            <a:r>
              <a:rPr lang="en-US" dirty="0" err="1" smtClean="0"/>
              <a:t>wrt</a:t>
            </a:r>
            <a:r>
              <a:rPr lang="en-US" dirty="0" smtClean="0"/>
              <a:t> the 3C273 spectra</a:t>
            </a:r>
          </a:p>
          <a:p>
            <a:r>
              <a:rPr lang="en-US" dirty="0" smtClean="0"/>
              <a:t>Polarization?</a:t>
            </a: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1412776"/>
            <a:ext cx="2509245" cy="25273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3779912" y="4005064"/>
            <a:ext cx="504056" cy="64807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915816" y="980728"/>
            <a:ext cx="576064" cy="216024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Calibration</a:t>
            </a:r>
            <a:endParaRPr lang="en-US" baseline="-25000" dirty="0"/>
          </a:p>
        </p:txBody>
      </p:sp>
      <p:grpSp>
        <p:nvGrpSpPr>
          <p:cNvPr id="14" name="Groupe 13"/>
          <p:cNvGrpSpPr/>
          <p:nvPr/>
        </p:nvGrpSpPr>
        <p:grpSpPr>
          <a:xfrm>
            <a:off x="1331640" y="2636912"/>
            <a:ext cx="4248472" cy="2592288"/>
            <a:chOff x="1331640" y="1484784"/>
            <a:chExt cx="4248472" cy="2592288"/>
          </a:xfrm>
        </p:grpSpPr>
        <p:sp>
          <p:nvSpPr>
            <p:cNvPr id="6" name="Rectangle 5"/>
            <p:cNvSpPr/>
            <p:nvPr/>
          </p:nvSpPr>
          <p:spPr>
            <a:xfrm>
              <a:off x="1331640" y="1484784"/>
              <a:ext cx="4248472" cy="2592288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1616616" y="2761183"/>
              <a:ext cx="1443216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sz="1400" dirty="0" err="1" smtClean="0"/>
                <a:t>Ott</a:t>
              </a:r>
              <a:r>
                <a:rPr lang="fr-FR" sz="1400" dirty="0" smtClean="0"/>
                <a:t> et al. , 1994</a:t>
              </a:r>
              <a:endParaRPr lang="en-US" sz="1400" dirty="0"/>
            </a:p>
          </p:txBody>
        </p:sp>
      </p:grpSp>
      <p:sp>
        <p:nvSpPr>
          <p:cNvPr id="3" name="Rectangle 2"/>
          <p:cNvSpPr/>
          <p:nvPr/>
        </p:nvSpPr>
        <p:spPr>
          <a:xfrm>
            <a:off x="1547664" y="2780928"/>
            <a:ext cx="5256584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dirty="0" smtClean="0"/>
              <a:t>3C161 0624-05 (</a:t>
            </a:r>
            <a:r>
              <a:rPr lang="fr-FR" sz="1400" dirty="0" err="1" smtClean="0"/>
              <a:t>Baars</a:t>
            </a:r>
            <a:r>
              <a:rPr lang="fr-FR" sz="1400" dirty="0" smtClean="0"/>
              <a:t> et al 1977) </a:t>
            </a:r>
            <a:br>
              <a:rPr lang="fr-FR" sz="1400" dirty="0" smtClean="0"/>
            </a:br>
            <a:r>
              <a:rPr lang="fr-FR" sz="1400" dirty="0" smtClean="0"/>
              <a:t>---------------------------------------------- </a:t>
            </a:r>
            <a:br>
              <a:rPr lang="fr-FR" sz="1400" dirty="0" smtClean="0"/>
            </a:br>
            <a:r>
              <a:rPr lang="fr-FR" sz="1400" dirty="0" err="1" smtClean="0"/>
              <a:t>Freq</a:t>
            </a:r>
            <a:r>
              <a:rPr lang="fr-FR" sz="1400" dirty="0" smtClean="0"/>
              <a:t> MHz     1250        1280    1380    1410 </a:t>
            </a:r>
            <a:br>
              <a:rPr lang="fr-FR" sz="1400" dirty="0" smtClean="0"/>
            </a:br>
            <a:r>
              <a:rPr lang="fr-FR" sz="1400" dirty="0" smtClean="0"/>
              <a:t>Flux </a:t>
            </a:r>
            <a:r>
              <a:rPr lang="fr-FR" sz="1400" dirty="0" err="1" smtClean="0"/>
              <a:t>Jy</a:t>
            </a:r>
            <a:r>
              <a:rPr lang="fr-FR" sz="1400" dirty="0" smtClean="0"/>
              <a:t>        20,636    20,294    19,233    18,937 </a:t>
            </a:r>
            <a:br>
              <a:rPr lang="fr-FR" sz="1400" dirty="0" smtClean="0"/>
            </a:br>
            <a:r>
              <a:rPr lang="fr-FR" sz="1400" dirty="0" smtClean="0"/>
              <a:t>---------------------------------------------- </a:t>
            </a:r>
            <a:endParaRPr lang="en-US" sz="1400" dirty="0"/>
          </a:p>
        </p:txBody>
      </p:sp>
      <p:sp>
        <p:nvSpPr>
          <p:cNvPr id="4" name="Rectangle 3"/>
          <p:cNvSpPr/>
          <p:nvPr/>
        </p:nvSpPr>
        <p:spPr>
          <a:xfrm>
            <a:off x="1619672" y="4221088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dirty="0" smtClean="0"/>
              <a:t>Freq.    Flux        date Obs. </a:t>
            </a:r>
            <a:br>
              <a:rPr lang="en-US" sz="1400" dirty="0" smtClean="0"/>
            </a:br>
            <a:r>
              <a:rPr lang="en-US" sz="1400" dirty="0" smtClean="0"/>
              <a:t> MHz      </a:t>
            </a:r>
            <a:r>
              <a:rPr lang="en-US" sz="1400" dirty="0" err="1" smtClean="0"/>
              <a:t>Jy</a:t>
            </a:r>
            <a:r>
              <a:rPr lang="en-US" sz="1400" dirty="0" smtClean="0"/>
              <a:t> </a:t>
            </a:r>
            <a:br>
              <a:rPr lang="en-US" sz="1400" dirty="0" smtClean="0"/>
            </a:br>
            <a:r>
              <a:rPr lang="en-US" sz="1400" dirty="0" smtClean="0"/>
              <a:t>------------------------------------- </a:t>
            </a:r>
            <a:br>
              <a:rPr lang="en-US" sz="1400" dirty="0" smtClean="0"/>
            </a:br>
            <a:r>
              <a:rPr lang="en-US" sz="1400" dirty="0" smtClean="0"/>
              <a:t>1408     18.58 (0.09)    Feb. 1990 </a:t>
            </a:r>
            <a:endParaRPr lang="en-US" sz="1400" dirty="0"/>
          </a:p>
        </p:txBody>
      </p:sp>
      <p:sp>
        <p:nvSpPr>
          <p:cNvPr id="9" name="ZoneTexte 8"/>
          <p:cNvSpPr txBox="1"/>
          <p:nvPr/>
        </p:nvSpPr>
        <p:spPr>
          <a:xfrm>
            <a:off x="395536" y="4149080"/>
            <a:ext cx="829073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3C161</a:t>
            </a:r>
            <a:endParaRPr lang="en-US" dirty="0"/>
          </a:p>
        </p:txBody>
      </p:sp>
      <p:sp>
        <p:nvSpPr>
          <p:cNvPr id="16" name="ZoneTexte 15"/>
          <p:cNvSpPr txBox="1"/>
          <p:nvPr/>
        </p:nvSpPr>
        <p:spPr>
          <a:xfrm>
            <a:off x="5300178" y="3717032"/>
            <a:ext cx="366959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/>
              <a:t>2 x 0.819 x C = 18.58</a:t>
            </a:r>
          </a:p>
          <a:p>
            <a:pPr algn="ctr"/>
            <a:r>
              <a:rPr lang="en-US" sz="2800" dirty="0" smtClean="0">
                <a:solidFill>
                  <a:srgbClr val="FFFF00"/>
                </a:solidFill>
              </a:rPr>
              <a:t>11.3 ± 0.3 </a:t>
            </a:r>
            <a:r>
              <a:rPr lang="en-US" sz="2800" dirty="0" err="1" smtClean="0">
                <a:solidFill>
                  <a:srgbClr val="FFFF00"/>
                </a:solidFill>
              </a:rPr>
              <a:t>Jy</a:t>
            </a:r>
            <a:r>
              <a:rPr lang="en-US" sz="2800" dirty="0" smtClean="0">
                <a:solidFill>
                  <a:srgbClr val="FFFF00"/>
                </a:solidFill>
              </a:rPr>
              <a:t>/</a:t>
            </a:r>
            <a:r>
              <a:rPr lang="en-US" sz="2800" dirty="0" err="1" smtClean="0">
                <a:solidFill>
                  <a:srgbClr val="FFFF00"/>
                </a:solidFill>
              </a:rPr>
              <a:t>a.u</a:t>
            </a:r>
            <a:r>
              <a:rPr lang="en-US" sz="2800" dirty="0" smtClean="0">
                <a:solidFill>
                  <a:srgbClr val="FFFF00"/>
                </a:solidFill>
              </a:rPr>
              <a:t> </a:t>
            </a:r>
            <a:r>
              <a:rPr lang="en-US" sz="2800" dirty="0" smtClean="0"/>
              <a:t>(*)</a:t>
            </a:r>
          </a:p>
        </p:txBody>
      </p:sp>
      <p:sp>
        <p:nvSpPr>
          <p:cNvPr id="18" name="Rectangle 17"/>
          <p:cNvSpPr/>
          <p:nvPr/>
        </p:nvSpPr>
        <p:spPr>
          <a:xfrm>
            <a:off x="6256530" y="2780928"/>
            <a:ext cx="16466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dirty="0" smtClean="0"/>
              <a:t>1410MHz</a:t>
            </a:r>
            <a:endParaRPr lang="en-US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566689"/>
            <a:ext cx="5095875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ZoneTexte 23"/>
          <p:cNvSpPr txBox="1"/>
          <p:nvPr/>
        </p:nvSpPr>
        <p:spPr>
          <a:xfrm>
            <a:off x="251520" y="6093296"/>
            <a:ext cx="87447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(*): be careful this is to be applied to the SUM of the 2 polarizations, not the MEAN </a:t>
            </a:r>
            <a:endParaRPr lang="en-US" dirty="0"/>
          </a:p>
        </p:txBody>
      </p:sp>
      <p:cxnSp>
        <p:nvCxnSpPr>
          <p:cNvPr id="17" name="Connecteur droit avec flèche 16"/>
          <p:cNvCxnSpPr/>
          <p:nvPr/>
        </p:nvCxnSpPr>
        <p:spPr>
          <a:xfrm flipV="1">
            <a:off x="4427984" y="4221088"/>
            <a:ext cx="1368152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ZoneTexte 14"/>
          <p:cNvSpPr txBox="1"/>
          <p:nvPr/>
        </p:nvSpPr>
        <p:spPr>
          <a:xfrm>
            <a:off x="6372200" y="5085184"/>
            <a:ext cx="21673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3% from </a:t>
            </a:r>
            <a:r>
              <a:rPr lang="en-US" dirty="0" err="1" smtClean="0"/>
              <a:t>litt</a:t>
            </a:r>
            <a:r>
              <a:rPr lang="en-US" dirty="0" smtClean="0"/>
              <a:t>. Meas.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smtClean="0"/>
              <a:t>3C273 – 2011/12/09</a:t>
            </a:r>
            <a:br>
              <a:rPr lang="en-US" dirty="0" smtClean="0"/>
            </a:br>
            <a:r>
              <a:rPr lang="en-US" dirty="0" smtClean="0"/>
              <a:t>ON/OFF &amp; Drift</a:t>
            </a:r>
            <a:endParaRPr lang="en-US" dirty="0"/>
          </a:p>
        </p:txBody>
      </p:sp>
      <p:sp>
        <p:nvSpPr>
          <p:cNvPr id="3" name="Sous-titre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US" dirty="0" smtClean="0"/>
              <a:t>158461.171 &amp; 158462.171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lideBAO">
  <a:themeElements>
    <a:clrScheme name="Océan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Océa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céan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SlideBAO</Template>
  <TotalTime>1803</TotalTime>
  <Words>528</Words>
  <Application>Microsoft Office PowerPoint</Application>
  <PresentationFormat>Affichage à l'écran (4:3)</PresentationFormat>
  <Paragraphs>117</Paragraphs>
  <Slides>26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26</vt:i4>
      </vt:variant>
    </vt:vector>
  </HeadingPairs>
  <TitlesOfParts>
    <vt:vector size="27" baseType="lpstr">
      <vt:lpstr>SlideBAO</vt:lpstr>
      <vt:lpstr>Calibrator Sources 3C273, 3C261, NGC4383</vt:lpstr>
      <vt:lpstr>3C161 Drift Scan</vt:lpstr>
      <vt:lpstr>Data</vt:lpstr>
      <vt:lpstr>Image time-Freq.</vt:lpstr>
      <vt:lpstr>Peak int. &amp; Tsys variations: 3C161B</vt:lpstr>
      <vt:lpstr>Diapositive 6</vt:lpstr>
      <vt:lpstr>Diapositive 7</vt:lpstr>
      <vt:lpstr>Calibration</vt:lpstr>
      <vt:lpstr>3C273 – 2011/12/09 ON/OFF &amp; Drift</vt:lpstr>
      <vt:lpstr>(ON-OFF)/OFF-flitered</vt:lpstr>
      <vt:lpstr>Drift Scan: I(time, frequancy)</vt:lpstr>
      <vt:lpstr>Drift Scan: time evolution</vt:lpstr>
      <vt:lpstr>Drift Scan: time evolution</vt:lpstr>
      <vt:lpstr>Drift Scan: Frequency</vt:lpstr>
      <vt:lpstr>Diapositive 15</vt:lpstr>
      <vt:lpstr>Diapositive 16</vt:lpstr>
      <vt:lpstr>NGC4383 ON-OFF</vt:lpstr>
      <vt:lpstr>Gains cycle #13</vt:lpstr>
      <vt:lpstr>Diapositive 19</vt:lpstr>
      <vt:lpstr>Diapositive 20</vt:lpstr>
      <vt:lpstr> The HI line intensity</vt:lpstr>
      <vt:lpstr>NGC4383 Drift Scan</vt:lpstr>
      <vt:lpstr>Diapositive 23</vt:lpstr>
      <vt:lpstr>Continuum evolution</vt:lpstr>
      <vt:lpstr>HI Line evolution</vt:lpstr>
      <vt:lpstr>Summary</vt:lpstr>
    </vt:vector>
  </TitlesOfParts>
  <Company>LAL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3C273</dc:title>
  <dc:creator>J.E CAMPAGNE</dc:creator>
  <cp:lastModifiedBy>J.E CAMPAGNE</cp:lastModifiedBy>
  <cp:revision>143</cp:revision>
  <dcterms:created xsi:type="dcterms:W3CDTF">2012-01-04T13:47:58Z</dcterms:created>
  <dcterms:modified xsi:type="dcterms:W3CDTF">2012-01-31T10:36:50Z</dcterms:modified>
</cp:coreProperties>
</file>