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76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70" r:id="rId15"/>
    <p:sldId id="267" r:id="rId16"/>
    <p:sldId id="271" r:id="rId17"/>
    <p:sldId id="273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AFB94B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669A3-3D3F-44B0-88ED-9B98182E6FB7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A254B-D45B-4F65-83A5-DBB0E2912E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A254B-D45B-4F65-83A5-DBB0E2912E75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4CF3C9F-B1E6-462E-9CED-F0CFFC50E122}" type="datetimeFigureOut">
              <a:rPr lang="fr-FR" smtClean="0"/>
              <a:pPr/>
              <a:t>15/09/2011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Abell85</a:t>
            </a:r>
            <a:br>
              <a:rPr lang="fr-FR" dirty="0" smtClean="0"/>
            </a:br>
            <a:r>
              <a:rPr lang="fr-FR" dirty="0" smtClean="0"/>
              <a:t>20110428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LAL/Orsay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1410MHz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16832"/>
            <a:ext cx="9001000" cy="45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Calibration: F </a:t>
            </a:r>
            <a:r>
              <a:rPr lang="fr-FR" dirty="0" err="1" smtClean="0"/>
              <a:t>Alsac</a:t>
            </a:r>
            <a:r>
              <a:rPr lang="fr-FR" dirty="0" smtClean="0"/>
              <a:t> (15/05/11)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421904" y="1846565"/>
            <a:ext cx="5742384" cy="3886691"/>
            <a:chOff x="611560" y="1484784"/>
            <a:chExt cx="5742384" cy="3886691"/>
          </a:xfrm>
        </p:grpSpPr>
        <p:sp>
          <p:nvSpPr>
            <p:cNvPr id="3" name="Rectangle 2"/>
            <p:cNvSpPr/>
            <p:nvPr/>
          </p:nvSpPr>
          <p:spPr>
            <a:xfrm>
              <a:off x="611560" y="1484784"/>
              <a:ext cx="5742384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1280.00 E        23.720      0.156           1</a:t>
              </a:r>
            </a:p>
            <a:p>
              <a:r>
                <a:rPr lang="fr-FR" dirty="0" smtClean="0"/>
                <a:t>20110514 1280.00 E        24.341      0.266           1</a:t>
              </a:r>
              <a:endParaRPr lang="fr-FR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11560" y="2132856"/>
              <a:ext cx="5742384" cy="646331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1280.00 W        29.275      0.173           1</a:t>
              </a:r>
            </a:p>
            <a:p>
              <a:r>
                <a:rPr lang="pl-PL" dirty="0" smtClean="0"/>
                <a:t>20110514 1280.00 W        30.012      0.305           1</a:t>
              </a:r>
              <a:endParaRPr lang="pl-PL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560" y="2780928"/>
              <a:ext cx="5670376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1380.00 E        21.937      0.224           1</a:t>
              </a:r>
            </a:p>
            <a:p>
              <a:r>
                <a:rPr lang="fr-FR" dirty="0" smtClean="0"/>
                <a:t>20110514 1380.00 E        21.690      0.047           1</a:t>
              </a:r>
              <a:endParaRPr lang="fr-FR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1560" y="3430741"/>
              <a:ext cx="5616624" cy="64633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1380.00 W        26.925      0.073           1</a:t>
              </a:r>
            </a:p>
            <a:p>
              <a:r>
                <a:rPr lang="pl-PL" dirty="0" smtClean="0"/>
                <a:t>20110514 1380.00 W        26.913      0.130           1</a:t>
              </a:r>
              <a:endParaRPr lang="pl-PL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11560" y="4077072"/>
              <a:ext cx="5616624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1410.00 E        16.704      0.067           1</a:t>
              </a:r>
            </a:p>
            <a:p>
              <a:r>
                <a:rPr lang="fr-FR" dirty="0" smtClean="0"/>
                <a:t>20110514 1410.00 E        16.773      0.085           1</a:t>
              </a:r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1560" y="4725144"/>
              <a:ext cx="5616624" cy="64633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1410.00 W        20.033      0.044           1</a:t>
              </a:r>
            </a:p>
            <a:p>
              <a:r>
                <a:rPr lang="pl-PL" dirty="0" smtClean="0"/>
                <a:t>20110514 1410.00 W        20.120      0.171           1</a:t>
              </a:r>
              <a:endParaRPr lang="pl-PL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Coeff</a:t>
            </a:r>
            <a:r>
              <a:rPr lang="fr-FR" dirty="0" smtClean="0"/>
              <a:t>. calibration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256425" cy="47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427984" y="2483604"/>
            <a:ext cx="64953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Ch</a:t>
            </a:r>
            <a:r>
              <a:rPr lang="fr-FR" dirty="0" smtClean="0">
                <a:solidFill>
                  <a:srgbClr val="C00000"/>
                </a:solidFill>
              </a:rPr>
              <a:t> 0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427984" y="3212976"/>
            <a:ext cx="64953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Ch</a:t>
            </a:r>
            <a:r>
              <a:rPr lang="fr-FR" dirty="0" smtClean="0">
                <a:solidFill>
                  <a:srgbClr val="0070C0"/>
                </a:solidFill>
              </a:rPr>
              <a:t> 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63888" y="2708920"/>
            <a:ext cx="73449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AFB94B"/>
                </a:solidFill>
              </a:rPr>
              <a:t>Mean</a:t>
            </a:r>
            <a:endParaRPr lang="fr-FR" dirty="0">
              <a:solidFill>
                <a:srgbClr val="AFB94B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4008" y="1412776"/>
            <a:ext cx="3210944" cy="369332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Hyp</a:t>
            </a:r>
            <a:r>
              <a:rPr lang="fr-FR" dirty="0" smtClean="0">
                <a:solidFill>
                  <a:schemeClr val="bg1"/>
                </a:solidFill>
              </a:rPr>
              <a:t>. </a:t>
            </a:r>
            <a:r>
              <a:rPr lang="fr-FR" dirty="0" err="1" smtClean="0">
                <a:solidFill>
                  <a:schemeClr val="bg1"/>
                </a:solidFill>
              </a:rPr>
              <a:t>Ch</a:t>
            </a:r>
            <a:r>
              <a:rPr lang="fr-FR" dirty="0" smtClean="0">
                <a:solidFill>
                  <a:schemeClr val="bg1"/>
                </a:solidFill>
              </a:rPr>
              <a:t> 0 (BAO) = West (RT)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79712" y="2348880"/>
            <a:ext cx="53732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5%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5400000">
            <a:off x="1547664" y="2492896"/>
            <a:ext cx="72008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5400000">
            <a:off x="-286952" y="4329100"/>
            <a:ext cx="3096344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03648" y="4067780"/>
            <a:ext cx="663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20%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20072" y="836712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Coeff</a:t>
            </a:r>
            <a:r>
              <a:rPr lang="fr-FR" dirty="0" smtClean="0"/>
              <a:t>. RT/&lt;</a:t>
            </a:r>
            <a:r>
              <a:rPr lang="fr-FR" dirty="0" err="1" smtClean="0"/>
              <a:t>Coeff</a:t>
            </a:r>
            <a:r>
              <a:rPr lang="fr-FR" dirty="0" smtClean="0"/>
              <a:t>. BAO&gt;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procédure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Par cycle, pour chaque voie, et pour chaque mode (ON,OFF)</a:t>
            </a:r>
          </a:p>
          <a:p>
            <a:pPr lvl="1"/>
            <a:r>
              <a:rPr lang="fr-FR" dirty="0" smtClean="0"/>
              <a:t>Calcul d’une médiane par 22000 </a:t>
            </a:r>
            <a:r>
              <a:rPr lang="fr-FR" dirty="0" err="1" smtClean="0"/>
              <a:t>paq</a:t>
            </a:r>
            <a:r>
              <a:rPr lang="fr-FR" dirty="0" smtClean="0"/>
              <a:t>. et sur une largeur de bande de 1MHz</a:t>
            </a:r>
          </a:p>
          <a:p>
            <a:pPr lvl="1"/>
            <a:r>
              <a:rPr lang="fr-FR" dirty="0" smtClean="0"/>
              <a:t>Moyenne d’environ 10 médianes </a:t>
            </a:r>
            <a:r>
              <a:rPr lang="fr-FR" sz="1400" i="1" dirty="0" smtClean="0"/>
              <a:t>(nb. Par possible de faire des médianes sur 220000 paquets)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chaque voie, moyenne sur les N cycles de la différence des médianes moyennées ON-OFF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pour chaque voie de « son coefficient » de calibration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des ON-OFF calibrés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69601"/>
            <a:ext cx="3312368" cy="328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3573016"/>
            <a:ext cx="3270885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562" y="188640"/>
            <a:ext cx="3319462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88640"/>
            <a:ext cx="330517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31540" y="1916832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1540" y="4787860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483768" y="764704"/>
            <a:ext cx="50206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798131" y="755412"/>
            <a:ext cx="58862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627784" y="3933056"/>
            <a:ext cx="522758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Moyenne ~10 médianes sur 22000 </a:t>
            </a:r>
            <a:r>
              <a:rPr lang="fr-FR" dirty="0" err="1" smtClean="0">
                <a:solidFill>
                  <a:schemeClr val="bg2"/>
                </a:solidFill>
              </a:rPr>
              <a:t>paq</a:t>
            </a:r>
            <a:r>
              <a:rPr lang="fr-FR" dirty="0" smtClean="0">
                <a:solidFill>
                  <a:schemeClr val="bg2"/>
                </a:solidFill>
              </a:rPr>
              <a:t>. par cycle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-2354"/>
            <a:ext cx="7056784" cy="686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03848" y="620688"/>
            <a:ext cx="235692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Zoom 1350-1400MHz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ON-OFF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1"/>
            <a:ext cx="4049981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39552" y="5805264"/>
            <a:ext cx="3691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Moyenne sur les cycles des On-Off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88397" y="5733256"/>
            <a:ext cx="383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Moyenne des voies calibrées On-Off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860032" y="1628800"/>
            <a:ext cx="4010967" cy="4045794"/>
            <a:chOff x="4860032" y="1628800"/>
            <a:chExt cx="4010967" cy="404579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0032" y="1628800"/>
              <a:ext cx="4010967" cy="40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ZoneTexte 6"/>
            <p:cNvSpPr txBox="1"/>
            <p:nvPr/>
          </p:nvSpPr>
          <p:spPr>
            <a:xfrm>
              <a:off x="4860032" y="1628800"/>
              <a:ext cx="590226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2"/>
                  </a:solidFill>
                </a:rPr>
                <a:t>mJy</a:t>
              </a:r>
              <a:endParaRPr lang="fr-FR" dirty="0">
                <a:solidFill>
                  <a:schemeClr val="bg2"/>
                </a:solidFill>
              </a:endParaRP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5364088" y="4077072"/>
              <a:ext cx="324036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5652120" y="2636912"/>
              <a:ext cx="16237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Biais ~10 </a:t>
              </a:r>
              <a:r>
                <a:rPr lang="fr-FR" dirty="0" err="1" smtClean="0">
                  <a:solidFill>
                    <a:srgbClr val="FF0000"/>
                  </a:solidFill>
                </a:rPr>
                <a:t>mJy</a:t>
              </a:r>
              <a:endParaRPr lang="fr-FR" dirty="0" smtClean="0">
                <a:solidFill>
                  <a:srgbClr val="FF0000"/>
                </a:solidFill>
              </a:endParaRPr>
            </a:p>
            <a:p>
              <a:r>
                <a:rPr lang="fr-FR" dirty="0" smtClean="0">
                  <a:solidFill>
                    <a:srgbClr val="FF0000"/>
                  </a:solidFill>
                </a:rPr>
                <a:t>RMS ~ 4mJy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7236296" y="2023926"/>
            <a:ext cx="1368152" cy="1405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 cycle par cycle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fr-FR" sz="2000" dirty="0" smtClean="0"/>
              <a:t>Dans la calibration il y a un rapport du type « </a:t>
            </a:r>
            <a:r>
              <a:rPr lang="fr-FR" sz="2000" dirty="0" err="1" smtClean="0"/>
              <a:t>Coef</a:t>
            </a:r>
            <a:r>
              <a:rPr lang="fr-FR" sz="2000" dirty="0" smtClean="0"/>
              <a:t>. RT / </a:t>
            </a:r>
            <a:r>
              <a:rPr lang="fr-FR" sz="2000" dirty="0" err="1" smtClean="0"/>
              <a:t>Coef</a:t>
            </a:r>
            <a:r>
              <a:rPr lang="fr-FR" sz="2000" dirty="0" smtClean="0"/>
              <a:t>. BAO »</a:t>
            </a:r>
          </a:p>
          <a:p>
            <a:r>
              <a:rPr lang="fr-FR" sz="2000" dirty="0" smtClean="0">
                <a:solidFill>
                  <a:srgbClr val="FFFF00"/>
                </a:solidFill>
              </a:rPr>
              <a:t>Le </a:t>
            </a:r>
            <a:r>
              <a:rPr lang="fr-FR" sz="2000" dirty="0" err="1" smtClean="0">
                <a:solidFill>
                  <a:srgbClr val="FFFF00"/>
                </a:solidFill>
              </a:rPr>
              <a:t>Coef</a:t>
            </a:r>
            <a:r>
              <a:rPr lang="fr-FR" sz="2000" dirty="0" smtClean="0">
                <a:solidFill>
                  <a:srgbClr val="FFFF00"/>
                </a:solidFill>
              </a:rPr>
              <a:t>. BAO varie </a:t>
            </a:r>
            <a:r>
              <a:rPr lang="fr-FR" sz="2000" dirty="0" smtClean="0"/>
              <a:t>au cour de la prise de données, et l’on peut prendre en compte facilement</a:t>
            </a:r>
          </a:p>
          <a:p>
            <a:r>
              <a:rPr lang="fr-FR" sz="2000" dirty="0" smtClean="0"/>
              <a:t>Impact sur le « ON-OFF » ?</a:t>
            </a:r>
          </a:p>
          <a:p>
            <a:r>
              <a:rPr lang="fr-FR" sz="2000" dirty="0" smtClean="0"/>
              <a:t>Si on prend le </a:t>
            </a:r>
            <a:r>
              <a:rPr lang="fr-FR" sz="2000" dirty="0" err="1" smtClean="0"/>
              <a:t>coeff</a:t>
            </a:r>
            <a:r>
              <a:rPr lang="fr-FR" sz="2000" dirty="0" smtClean="0"/>
              <a:t> de la DAB ON (début de chaque cycle), la différence de point de vue n’est pas significative</a:t>
            </a:r>
          </a:p>
          <a:p>
            <a:r>
              <a:rPr lang="fr-FR" sz="2000" dirty="0" smtClean="0"/>
              <a:t>Idem avec DAB OFF (voir ci-après)</a:t>
            </a:r>
            <a:endParaRPr lang="fr-F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9267" y="1916832"/>
            <a:ext cx="3941165" cy="408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20072" y="26369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Différence entre les 2 types de calibrations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5004048" y="4149080"/>
            <a:ext cx="33123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228184" y="364502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Diff</a:t>
            </a:r>
            <a:r>
              <a:rPr lang="fr-FR" dirty="0" smtClean="0"/>
              <a:t>. </a:t>
            </a:r>
            <a:r>
              <a:rPr lang="fr-FR" dirty="0" err="1" smtClean="0"/>
              <a:t>Calib</a:t>
            </a:r>
            <a:r>
              <a:rPr lang="fr-FR" dirty="0" smtClean="0"/>
              <a:t>. avec DAB OFF et 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99592" y="1556792"/>
            <a:ext cx="7222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Rappel: pour chaque cycle on a DAB ON/data ON/DAB OFF/data OFF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6525344"/>
            <a:ext cx="206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DAB: diode à bruit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88076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55576" y="3429000"/>
            <a:ext cx="7920880" cy="1656184"/>
          </a:xfrm>
          <a:prstGeom prst="rect">
            <a:avLst/>
          </a:prstGeom>
          <a:solidFill>
            <a:srgbClr val="FFC00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187624" y="299695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+/- 0.5%</a:t>
            </a:r>
            <a:endParaRPr lang="fr-FR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Abell85 16 avril 11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Prises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Par cycle: 2x30sec data utiles / 2min total</a:t>
            </a:r>
          </a:p>
          <a:p>
            <a:r>
              <a:rPr lang="fr-FR" smtClean="0"/>
              <a:t>20110428 </a:t>
            </a:r>
            <a:r>
              <a:rPr lang="fr-FR" dirty="0" smtClean="0"/>
              <a:t>(151675): 14 cycles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</a:t>
            </a:r>
            <a:endParaRPr lang="fr-FR" dirty="0"/>
          </a:p>
        </p:txBody>
      </p:sp>
      <p:grpSp>
        <p:nvGrpSpPr>
          <p:cNvPr id="17" name="Groupe 16"/>
          <p:cNvGrpSpPr/>
          <p:nvPr/>
        </p:nvGrpSpPr>
        <p:grpSpPr>
          <a:xfrm>
            <a:off x="251520" y="1556792"/>
            <a:ext cx="3938958" cy="4092501"/>
            <a:chOff x="251520" y="1556792"/>
            <a:chExt cx="3938958" cy="40925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556792"/>
              <a:ext cx="3938958" cy="4092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Connecteur droit avec flèche 6"/>
            <p:cNvCxnSpPr/>
            <p:nvPr/>
          </p:nvCxnSpPr>
          <p:spPr>
            <a:xfrm flipV="1">
              <a:off x="1691680" y="2348880"/>
              <a:ext cx="648072" cy="576064"/>
            </a:xfrm>
            <a:prstGeom prst="straightConnector1">
              <a:avLst/>
            </a:prstGeom>
            <a:ln>
              <a:solidFill>
                <a:srgbClr val="FFC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 rot="5400000" flipH="1" flipV="1">
              <a:off x="1475656" y="2564904"/>
              <a:ext cx="1152128" cy="72008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2483768" y="2204864"/>
              <a:ext cx="151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2"/>
                  </a:solidFill>
                </a:rPr>
                <a:t>16/04/11 cycle 1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1691680" y="2996952"/>
              <a:ext cx="864096" cy="7200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1759496" y="3073152"/>
              <a:ext cx="872480" cy="720080"/>
            </a:xfrm>
            <a:prstGeom prst="straightConnector1">
              <a:avLst/>
            </a:prstGeom>
            <a:ln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2555776" y="2852936"/>
              <a:ext cx="151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2"/>
                  </a:solidFill>
                </a:rPr>
                <a:t>28/04/11 cycle 1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8729" y="1556793"/>
            <a:ext cx="407432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220072" y="1196752"/>
            <a:ext cx="283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Ratio « 28/4 » / « 16/4 »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580112" y="2132856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Ch</a:t>
            </a:r>
            <a:r>
              <a:rPr lang="fr-FR" dirty="0" smtClean="0">
                <a:solidFill>
                  <a:schemeClr val="bg2"/>
                </a:solidFill>
              </a:rPr>
              <a:t> 0/</a:t>
            </a:r>
            <a:r>
              <a:rPr lang="fr-FR" dirty="0" smtClean="0">
                <a:solidFill>
                  <a:srgbClr val="FF0000"/>
                </a:solidFill>
              </a:rPr>
              <a:t>Ch1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64088" y="3356992"/>
            <a:ext cx="2376264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580112" y="42930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[1280-1460]MHz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292080" y="6021288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10% de différence</a:t>
            </a: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385737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756420" cy="36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(bis)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691680" y="2348880"/>
            <a:ext cx="648072" cy="576064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5400000" flipH="1" flipV="1">
            <a:off x="1475656" y="2564904"/>
            <a:ext cx="1152128" cy="72008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83768" y="2204864"/>
            <a:ext cx="1608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16/04/11 </a:t>
            </a:r>
            <a:r>
              <a:rPr lang="fr-FR" sz="1400" dirty="0" smtClean="0">
                <a:solidFill>
                  <a:srgbClr val="FF0000"/>
                </a:solidFill>
              </a:rPr>
              <a:t>cycle 15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1691680" y="2996952"/>
            <a:ext cx="864096" cy="7200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 flipH="1" flipV="1">
            <a:off x="1759496" y="3073152"/>
            <a:ext cx="872480" cy="720080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555776" y="2852936"/>
            <a:ext cx="1510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28/04/11 cycle 1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220072" y="1196752"/>
            <a:ext cx="283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Ratio « 28/4 » / « 16/4 »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012160" y="3501008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Ch</a:t>
            </a:r>
            <a:r>
              <a:rPr lang="fr-FR" dirty="0" smtClean="0">
                <a:solidFill>
                  <a:schemeClr val="bg2"/>
                </a:solidFill>
              </a:rPr>
              <a:t> 0/</a:t>
            </a:r>
            <a:r>
              <a:rPr lang="fr-FR" dirty="0" smtClean="0">
                <a:solidFill>
                  <a:srgbClr val="FF0000"/>
                </a:solidFill>
              </a:rPr>
              <a:t>Ch1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48064" y="2204864"/>
            <a:ext cx="2376264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580112" y="29876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[1280-1460]MHz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508104" y="5517232"/>
            <a:ext cx="1938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2% de différence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032812" y="6093296"/>
            <a:ext cx="677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Cela traduit la variation du </a:t>
            </a:r>
            <a:r>
              <a:rPr lang="fr-FR" dirty="0" err="1" smtClean="0"/>
              <a:t>Tsys</a:t>
            </a:r>
            <a:r>
              <a:rPr lang="fr-FR" dirty="0" smtClean="0"/>
              <a:t> au court du </a:t>
            </a:r>
            <a:r>
              <a:rPr lang="fr-FR" dirty="0" err="1" smtClean="0"/>
              <a:t>run</a:t>
            </a:r>
            <a:r>
              <a:rPr lang="fr-FR" dirty="0" smtClean="0"/>
              <a:t> et de </a:t>
            </a:r>
            <a:r>
              <a:rPr lang="fr-FR" dirty="0" err="1" smtClean="0"/>
              <a:t>run</a:t>
            </a:r>
            <a:r>
              <a:rPr lang="fr-FR" dirty="0" smtClean="0"/>
              <a:t> en </a:t>
            </a:r>
            <a:r>
              <a:rPr lang="fr-FR" dirty="0" err="1" smtClean="0"/>
              <a:t>run</a:t>
            </a:r>
            <a:endParaRPr lang="fr-F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Calib</a:t>
            </a:r>
            <a:r>
              <a:rPr lang="fr-FR" dirty="0" smtClean="0"/>
              <a:t>. type « On »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1899"/>
            <a:ext cx="4032448" cy="40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546" y="2132856"/>
            <a:ext cx="40690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Calib</a:t>
            </a:r>
            <a:r>
              <a:rPr lang="fr-FR" dirty="0" smtClean="0"/>
              <a:t>. type « On » et « Off »</a:t>
            </a:r>
            <a:endParaRPr lang="fr-FR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0690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195736" y="1700808"/>
            <a:ext cx="47641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4062842" cy="41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471852" y="1700808"/>
            <a:ext cx="494046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52400"/>
            <a:ext cx="64579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23728" y="1844824"/>
            <a:ext cx="5328592" cy="3528392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516216" y="148478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1%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Légères modifications de la procédure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Par cycle, pour chaque voie, et pour chaque mode (ON,OFF)</a:t>
            </a:r>
          </a:p>
          <a:p>
            <a:pPr lvl="1"/>
            <a:r>
              <a:rPr lang="fr-FR" dirty="0" smtClean="0"/>
              <a:t>Calcul d’une médiane par 22000 </a:t>
            </a:r>
            <a:r>
              <a:rPr lang="fr-FR" dirty="0" err="1" smtClean="0"/>
              <a:t>paq</a:t>
            </a:r>
            <a:r>
              <a:rPr lang="fr-FR" dirty="0" smtClean="0"/>
              <a:t>. et sur une largeur de bande de 1MHz</a:t>
            </a:r>
          </a:p>
          <a:p>
            <a:pPr lvl="1"/>
            <a:r>
              <a:rPr lang="fr-FR" dirty="0" smtClean="0"/>
              <a:t>Moyenne d’environ 10 médianes </a:t>
            </a:r>
            <a:r>
              <a:rPr lang="fr-FR" sz="1400" i="1" dirty="0" smtClean="0"/>
              <a:t>(nb. Par possible de faire des médianes sur 220000 paquets)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pour chaque voie de « son coefficient » de calibration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BAO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selon le cycle et phase On ou Off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sur les N cycles de la différence ON-OFF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pré-calibrée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chaque voie</a:t>
            </a:r>
          </a:p>
          <a:p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du coefficient « RT » pour chaque voie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sur les 2 voies</a:t>
            </a:r>
          </a:p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144" y="42558"/>
            <a:ext cx="6372200" cy="677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259632" y="3275692"/>
            <a:ext cx="6545895" cy="36933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Nettement plus de différence cycle à cycle que durant 28/4/11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31540" y="1916832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1540" y="4787860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483768" y="764704"/>
            <a:ext cx="50206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798131" y="755412"/>
            <a:ext cx="58862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On-Off Abell85 16/04/11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323528" y="2060848"/>
            <a:ext cx="3886104" cy="3528392"/>
            <a:chOff x="323528" y="2060848"/>
            <a:chExt cx="3886104" cy="352839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2060848"/>
              <a:ext cx="3886104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824582" y="3284984"/>
              <a:ext cx="3169026" cy="100811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565059" y="2744924"/>
              <a:ext cx="108144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± 1 </a:t>
              </a:r>
              <a:r>
                <a:rPr lang="fr-FR" dirty="0" err="1" smtClean="0">
                  <a:solidFill>
                    <a:srgbClr val="FF0000"/>
                  </a:solidFill>
                </a:rPr>
                <a:t>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4339372" y="1988839"/>
            <a:ext cx="3974716" cy="3600401"/>
            <a:chOff x="3565360" y="1340768"/>
            <a:chExt cx="2966604" cy="302433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65360" y="1340768"/>
              <a:ext cx="2966604" cy="302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923928" y="2276872"/>
              <a:ext cx="2520280" cy="1152128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960651" y="1916832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± 50 </a:t>
              </a:r>
              <a:r>
                <a:rPr lang="fr-FR" dirty="0" err="1" smtClean="0">
                  <a:solidFill>
                    <a:srgbClr val="FF0000"/>
                  </a:solidFill>
                </a:rPr>
                <a:t>mJy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Comparaison du 16 et 28/04/11 </a:t>
            </a: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88840"/>
            <a:ext cx="4010967" cy="404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860032" y="1988840"/>
            <a:ext cx="59022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mJy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4070016" cy="40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23528" y="1988840"/>
            <a:ext cx="59022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mJy</a:t>
            </a:r>
            <a:endParaRPr lang="fr-FR" dirty="0">
              <a:solidFill>
                <a:schemeClr val="bg2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899592" y="4005064"/>
            <a:ext cx="77048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27584" y="3645024"/>
            <a:ext cx="7848872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6660232" y="3212976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10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187624" y="2564904"/>
            <a:ext cx="9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16 avril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580112" y="2564904"/>
            <a:ext cx="9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28 avril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Fluctuations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4067173" cy="417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0" y="6488668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Canaux ~1000 - 4000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6372200" y="1268760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28/4/11 14min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120" y="1628800"/>
            <a:ext cx="4077888" cy="41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085217" y="1268760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16/4/11 24min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rot="5400000">
            <a:off x="8101186" y="5012382"/>
            <a:ext cx="86409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5400000">
            <a:off x="2124522" y="4940374"/>
            <a:ext cx="86409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979712" y="5877272"/>
            <a:ext cx="564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RMS devrait être dans un rapport (14/24)</a:t>
            </a:r>
            <a:r>
              <a:rPr lang="fr-FR" sz="1100" baseline="70000" dirty="0" smtClean="0"/>
              <a:t>1/2</a:t>
            </a:r>
            <a:r>
              <a:rPr lang="fr-FR" sz="1100" dirty="0" smtClean="0"/>
              <a:t> </a:t>
            </a:r>
            <a:r>
              <a:rPr lang="fr-FR" dirty="0" smtClean="0"/>
              <a:t>~0.764</a:t>
            </a:r>
            <a:endParaRPr lang="fr-FR" baseline="7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003232" cy="4114800"/>
          </a:xfrm>
        </p:spPr>
        <p:txBody>
          <a:bodyPr/>
          <a:lstStyle/>
          <a:p>
            <a:r>
              <a:rPr lang="fr-FR" dirty="0" smtClean="0"/>
              <a:t>Sélection des fichiers &lt; fin 1ere DAB</a:t>
            </a:r>
          </a:p>
          <a:p>
            <a:r>
              <a:rPr lang="fr-FR" dirty="0" smtClean="0"/>
              <a:t>Fenêtres de 5120 </a:t>
            </a:r>
            <a:r>
              <a:rPr lang="fr-FR" dirty="0" err="1" smtClean="0"/>
              <a:t>paq</a:t>
            </a:r>
            <a:r>
              <a:rPr lang="fr-FR" dirty="0" smtClean="0"/>
              <a:t>. ~ 0.6sec</a:t>
            </a:r>
          </a:p>
          <a:p>
            <a:r>
              <a:rPr lang="fr-FR" dirty="0" smtClean="0"/>
              <a:t>Double filtrages, dont </a:t>
            </a:r>
            <a:r>
              <a:rPr lang="fr-FR" dirty="0" err="1" smtClean="0">
                <a:latin typeface="Symbol" pitchFamily="18" charset="2"/>
              </a:rPr>
              <a:t>D</a:t>
            </a:r>
            <a:r>
              <a:rPr lang="fr-FR" dirty="0" err="1" smtClean="0"/>
              <a:t>f</a:t>
            </a:r>
            <a:r>
              <a:rPr lang="fr-FR" dirty="0" smtClean="0"/>
              <a:t> = 3MHz</a:t>
            </a:r>
          </a:p>
          <a:p>
            <a:r>
              <a:rPr lang="fr-FR" dirty="0" smtClean="0"/>
              <a:t>Sélection des spectres automatiques sur un seuil de la puissance totale</a:t>
            </a:r>
          </a:p>
          <a:p>
            <a:r>
              <a:rPr lang="fr-FR" dirty="0" smtClean="0"/>
              <a:t>Moyenne des (19) spectres sélectionnés</a:t>
            </a:r>
            <a:endParaRPr lang="fr-F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Variations du &lt;On-Off&gt; cycle à cycle…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4838104" cy="49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63688" y="3212976"/>
            <a:ext cx="4176464" cy="165618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211960" y="2780928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20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79712" y="2132856"/>
            <a:ext cx="376090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Un doute à propos de la calibration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067944" y="2708920"/>
            <a:ext cx="1440160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(suite)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95536" y="2132856"/>
            <a:ext cx="3934867" cy="4198417"/>
            <a:chOff x="395536" y="2132856"/>
            <a:chExt cx="3934867" cy="41984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2132856"/>
              <a:ext cx="3934867" cy="4198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Connecteur droit 4"/>
            <p:cNvCxnSpPr/>
            <p:nvPr/>
          </p:nvCxnSpPr>
          <p:spPr>
            <a:xfrm>
              <a:off x="827584" y="3645024"/>
              <a:ext cx="33843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>
              <a:off x="827584" y="5733256"/>
              <a:ext cx="33843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4104456" cy="419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9" y="1412775"/>
            <a:ext cx="5302194" cy="534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(suite)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707904" y="3140968"/>
            <a:ext cx="178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Ptes</a:t>
            </a:r>
            <a:r>
              <a:rPr lang="fr-FR" dirty="0" smtClean="0">
                <a:solidFill>
                  <a:schemeClr val="bg2"/>
                </a:solidFill>
              </a:rPr>
              <a:t> oscillations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2912251" cy="295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/>
          <p:nvPr/>
        </p:nvCxnSpPr>
        <p:spPr>
          <a:xfrm flipV="1">
            <a:off x="5652120" y="3212976"/>
            <a:ext cx="792088" cy="7200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 25"/>
          <p:cNvGrpSpPr/>
          <p:nvPr/>
        </p:nvGrpSpPr>
        <p:grpSpPr>
          <a:xfrm>
            <a:off x="1043608" y="1203978"/>
            <a:ext cx="3744416" cy="3809198"/>
            <a:chOff x="755576" y="908720"/>
            <a:chExt cx="3744416" cy="3809198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908720"/>
              <a:ext cx="3744416" cy="3809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1619672" y="3676571"/>
              <a:ext cx="360040" cy="72008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419872" y="3676571"/>
              <a:ext cx="360040" cy="72008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" name="Connecteur droit avec flèche 5"/>
            <p:cNvCxnSpPr/>
            <p:nvPr/>
          </p:nvCxnSpPr>
          <p:spPr>
            <a:xfrm>
              <a:off x="2195736" y="2956491"/>
              <a:ext cx="1296144" cy="1588"/>
            </a:xfrm>
            <a:prstGeom prst="straightConnector1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>
              <a:off x="2195736" y="2524443"/>
              <a:ext cx="1296144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rot="5400000" flipH="1" flipV="1">
              <a:off x="2698997" y="3604563"/>
              <a:ext cx="1296144" cy="1588"/>
            </a:xfrm>
            <a:prstGeom prst="straightConnector1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5400000" flipH="1" flipV="1">
              <a:off x="2851397" y="3171721"/>
              <a:ext cx="129614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ZoneTexte 10"/>
          <p:cNvSpPr txBox="1"/>
          <p:nvPr/>
        </p:nvSpPr>
        <p:spPr>
          <a:xfrm>
            <a:off x="4932040" y="2564904"/>
            <a:ext cx="396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chemeClr val="tx2"/>
                </a:solidFill>
              </a:rPr>
              <a:t>Seuil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=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 + 80% (Max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-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)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smtClean="0"/>
              <a:t>Ex. Abell85 du 28 mars 11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467544" y="5099700"/>
            <a:ext cx="8334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Tsys</a:t>
            </a:r>
            <a:r>
              <a:rPr lang="fr-FR" sz="1600" dirty="0" smtClean="0"/>
              <a:t> est déterminé par la médiane des valeurs dans les fenêtres [-3,-1] U [6,8]sec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coef</a:t>
            </a:r>
            <a:r>
              <a:rPr lang="fr-FR" sz="1600" dirty="0" smtClean="0"/>
              <a:t>. de </a:t>
            </a:r>
            <a:r>
              <a:rPr lang="fr-FR" sz="1600" dirty="0" err="1" smtClean="0"/>
              <a:t>calib</a:t>
            </a:r>
            <a:r>
              <a:rPr lang="fr-FR" sz="1600" dirty="0" smtClean="0"/>
              <a:t>. est le résultat de la moyenne des médianes de 2 plateaux DAB. Les plateaux sont détectés par différences adjacentes.</a:t>
            </a:r>
          </a:p>
          <a:p>
            <a:pPr marL="342900" indent="-342900"/>
            <a:r>
              <a:rPr lang="fr-FR" sz="1600" dirty="0" smtClean="0"/>
              <a:t>L’usage des médianes élimine en principe des </a:t>
            </a:r>
            <a:r>
              <a:rPr lang="fr-FR" sz="1600" dirty="0" err="1" smtClean="0"/>
              <a:t>RFIs</a:t>
            </a:r>
            <a:r>
              <a:rPr lang="fr-FR" sz="1600" dirty="0" smtClean="0"/>
              <a:t>, et l’usage de la moyenne est rendu nécessaire car la médiane de deux lots finis de valeurs centrées autour de moyennes trop différentes n’est pas stable. </a:t>
            </a:r>
            <a:endParaRPr lang="fr-FR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57300"/>
            <a:ext cx="55054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04864"/>
            <a:ext cx="3736785" cy="380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 1280MHz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187624" y="5733256"/>
            <a:ext cx="9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Ici  = 1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239190" y="3703686"/>
            <a:ext cx="1494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Spectre/Gain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37594" y="5733256"/>
            <a:ext cx="9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Ici  = 1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91" t="533"/>
          <a:stretch>
            <a:fillRect/>
          </a:stretch>
        </p:blipFill>
        <p:spPr bwMode="auto">
          <a:xfrm>
            <a:off x="1331640" y="116632"/>
            <a:ext cx="6559823" cy="666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1198"/>
          <a:stretch>
            <a:fillRect/>
          </a:stretch>
        </p:blipFill>
        <p:spPr bwMode="auto">
          <a:xfrm>
            <a:off x="4644008" y="1484784"/>
            <a:ext cx="4426758" cy="46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1380MHz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24" y="1484784"/>
            <a:ext cx="45426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547664" y="6309320"/>
            <a:ext cx="75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1526</TotalTime>
  <Words>663</Words>
  <Application>Microsoft Office PowerPoint</Application>
  <PresentationFormat>Affichage à l'écran (4:3)</PresentationFormat>
  <Paragraphs>131</Paragraphs>
  <Slides>30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SlideBAO</vt:lpstr>
      <vt:lpstr>Abell85 20110428</vt:lpstr>
      <vt:lpstr>Prises de données</vt:lpstr>
      <vt:lpstr>Gains</vt:lpstr>
      <vt:lpstr>Gains (suite)</vt:lpstr>
      <vt:lpstr>Gains (suite)</vt:lpstr>
      <vt:lpstr>Ex. Abell85 du 28 mars 11</vt:lpstr>
      <vt:lpstr>Calibration 1280MHz</vt:lpstr>
      <vt:lpstr>Diapositive 8</vt:lpstr>
      <vt:lpstr>1380MHz</vt:lpstr>
      <vt:lpstr>1410MHz</vt:lpstr>
      <vt:lpstr>Calibration: F Alsac (15/05/11)</vt:lpstr>
      <vt:lpstr>Coeff. calibration</vt:lpstr>
      <vt:lpstr>Rappel procédure</vt:lpstr>
      <vt:lpstr>Diapositive 14</vt:lpstr>
      <vt:lpstr>Diapositive 15</vt:lpstr>
      <vt:lpstr>ON-OFF</vt:lpstr>
      <vt:lpstr>Calibration cycle par cycle</vt:lpstr>
      <vt:lpstr>Diff. Calib. avec DAB OFF et ON</vt:lpstr>
      <vt:lpstr>Abell85 16 avril 11 </vt:lpstr>
      <vt:lpstr>Gains</vt:lpstr>
      <vt:lpstr>Gains (bis)</vt:lpstr>
      <vt:lpstr>Calib. type « On »</vt:lpstr>
      <vt:lpstr>Calib. type « On » et « Off »</vt:lpstr>
      <vt:lpstr>Diapositive 24</vt:lpstr>
      <vt:lpstr>Légères modifications de la procédure</vt:lpstr>
      <vt:lpstr>Diapositive 26</vt:lpstr>
      <vt:lpstr>On-Off Abell85 16/04/11</vt:lpstr>
      <vt:lpstr>Comparaison du 16 et 28/04/11 </vt:lpstr>
      <vt:lpstr>Fluctuations</vt:lpstr>
      <vt:lpstr>Variations du &lt;On-Off&gt; cycle à cycle…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Abell85</dc:title>
  <dc:creator>J.E CAMPAGNE</dc:creator>
  <cp:lastModifiedBy>J.E CAMPAGNE</cp:lastModifiedBy>
  <cp:revision>83</cp:revision>
  <dcterms:created xsi:type="dcterms:W3CDTF">2011-05-13T07:33:40Z</dcterms:created>
  <dcterms:modified xsi:type="dcterms:W3CDTF">2011-09-15T08:52:33Z</dcterms:modified>
</cp:coreProperties>
</file>