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3" autoAdjust="0"/>
    <p:restoredTop sz="94660"/>
  </p:normalViewPr>
  <p:slideViewPr>
    <p:cSldViewPr>
      <p:cViewPr varScale="1">
        <p:scale>
          <a:sx n="106" d="100"/>
          <a:sy n="106" d="100"/>
        </p:scale>
        <p:origin x="-96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>
              <a:solidFill>
                <a:srgbClr val="FFFFFF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7825EE7-594F-4F0B-8863-E0BDA602EE77}" type="datetimeFigureOut">
              <a:rPr lang="en-US" smtClean="0">
                <a:solidFill>
                  <a:srgbClr val="FFFFFF"/>
                </a:solidFill>
              </a:rPr>
              <a:pPr/>
              <a:t>10/11/2012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C1C33B4-748F-425E-B6C3-BF9EE61657AF}" type="slidenum">
              <a:rPr lang="en-US" smtClean="0">
                <a:solidFill>
                  <a:srgbClr val="FFFFFF"/>
                </a:solidFill>
              </a:rPr>
              <a:pPr/>
              <a:t>‹N°›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PAON news: very preliminary</a:t>
            </a:r>
            <a:endParaRPr lang="en-US" dirty="0"/>
          </a:p>
        </p:txBody>
      </p:sp>
      <p:sp>
        <p:nvSpPr>
          <p:cNvPr id="5" name="Sous-titr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Oct. 12</a:t>
            </a:r>
          </a:p>
          <a:p>
            <a:r>
              <a:rPr lang="en-US" dirty="0" smtClean="0"/>
              <a:t>TIANLAI video 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323528" y="4638035"/>
            <a:ext cx="8470038" cy="203132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 Pointing to the Sun at local meridian at a given date (cf. manual pointing)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 Daily data taken since 4</a:t>
            </a:r>
            <a:r>
              <a:rPr lang="en-US" baseline="30000" dirty="0" smtClean="0">
                <a:solidFill>
                  <a:srgbClr val="FFFFFF"/>
                </a:solidFill>
              </a:rPr>
              <a:t>th</a:t>
            </a:r>
            <a:r>
              <a:rPr lang="en-US" dirty="0" smtClean="0">
                <a:solidFill>
                  <a:srgbClr val="FFFFFF"/>
                </a:solidFill>
              </a:rPr>
              <a:t> Oct. after correction of azimuth misalignment between the 2 dishes detected at first transit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FFT done in the FPGA and stored on disk online, while for the moment the visibilities are computed later (~150Go/50’, 4096 freq. bins [1250-1500]MHz, 1kHz trigger, integration over 2sec). Soon the visibilities will be computed online for long period of run.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859938" y="245547"/>
            <a:ext cx="7397218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PAON: installed @ </a:t>
            </a:r>
            <a:r>
              <a:rPr lang="en-US" sz="2800" dirty="0" err="1" smtClean="0"/>
              <a:t>Nançay</a:t>
            </a:r>
            <a:r>
              <a:rPr lang="en-US" sz="2800" dirty="0" smtClean="0"/>
              <a:t> since 20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Sept. 12</a:t>
            </a:r>
            <a:endParaRPr lang="en-US" sz="2800" dirty="0"/>
          </a:p>
        </p:txBody>
      </p:sp>
      <p:grpSp>
        <p:nvGrpSpPr>
          <p:cNvPr id="26" name="Groupe 25"/>
          <p:cNvGrpSpPr/>
          <p:nvPr/>
        </p:nvGrpSpPr>
        <p:grpSpPr>
          <a:xfrm>
            <a:off x="1174171" y="821611"/>
            <a:ext cx="6768752" cy="3725819"/>
            <a:chOff x="1174171" y="1196752"/>
            <a:chExt cx="6768752" cy="3725819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74171" y="1196752"/>
              <a:ext cx="6768752" cy="3725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e 13"/>
            <p:cNvGrpSpPr/>
            <p:nvPr/>
          </p:nvGrpSpPr>
          <p:grpSpPr>
            <a:xfrm>
              <a:off x="6718787" y="1628800"/>
              <a:ext cx="720080" cy="720080"/>
              <a:chOff x="2843808" y="4931876"/>
              <a:chExt cx="720080" cy="720080"/>
            </a:xfrm>
          </p:grpSpPr>
          <p:sp>
            <p:nvSpPr>
              <p:cNvPr id="4" name="Ellipse 3"/>
              <p:cNvSpPr/>
              <p:nvPr/>
            </p:nvSpPr>
            <p:spPr>
              <a:xfrm>
                <a:off x="2843808" y="4931876"/>
                <a:ext cx="720080" cy="720080"/>
              </a:xfrm>
              <a:prstGeom prst="ellipse">
                <a:avLst/>
              </a:prstGeom>
              <a:solidFill>
                <a:schemeClr val="tx2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9" name="Connecteur droit avec flèche 8"/>
              <p:cNvCxnSpPr/>
              <p:nvPr/>
            </p:nvCxnSpPr>
            <p:spPr>
              <a:xfrm flipV="1">
                <a:off x="3212232" y="5075892"/>
                <a:ext cx="0" cy="432048"/>
              </a:xfrm>
              <a:prstGeom prst="straightConnector1">
                <a:avLst/>
              </a:prstGeom>
              <a:solidFill>
                <a:schemeClr val="tx2"/>
              </a:solidFill>
              <a:ln w="381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avec flèche 9"/>
              <p:cNvCxnSpPr/>
              <p:nvPr/>
            </p:nvCxnSpPr>
            <p:spPr>
              <a:xfrm rot="5400000" flipV="1">
                <a:off x="3275856" y="5075892"/>
                <a:ext cx="0" cy="432048"/>
              </a:xfrm>
              <a:prstGeom prst="straightConnector1">
                <a:avLst/>
              </a:prstGeom>
              <a:solidFill>
                <a:schemeClr val="tx2"/>
              </a:solidFill>
              <a:ln w="381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Connecteur droit avec flèche 10"/>
            <p:cNvCxnSpPr/>
            <p:nvPr/>
          </p:nvCxnSpPr>
          <p:spPr>
            <a:xfrm>
              <a:off x="3838467" y="4005064"/>
              <a:ext cx="2376264" cy="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4644008" y="4005064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12m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grpSp>
          <p:nvGrpSpPr>
            <p:cNvPr id="13" name="Groupe 12"/>
            <p:cNvGrpSpPr/>
            <p:nvPr/>
          </p:nvGrpSpPr>
          <p:grpSpPr>
            <a:xfrm>
              <a:off x="2182283" y="1628800"/>
              <a:ext cx="720080" cy="720080"/>
              <a:chOff x="467544" y="4931876"/>
              <a:chExt cx="720080" cy="720080"/>
            </a:xfrm>
          </p:grpSpPr>
          <p:sp>
            <p:nvSpPr>
              <p:cNvPr id="5" name="Ellipse 4"/>
              <p:cNvSpPr/>
              <p:nvPr/>
            </p:nvSpPr>
            <p:spPr>
              <a:xfrm>
                <a:off x="467544" y="4931876"/>
                <a:ext cx="720080" cy="720080"/>
              </a:xfrm>
              <a:prstGeom prst="ellipse">
                <a:avLst/>
              </a:prstGeom>
              <a:solidFill>
                <a:schemeClr val="tx2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6" name="Connecteur droit avec flèche 5"/>
              <p:cNvCxnSpPr/>
              <p:nvPr/>
            </p:nvCxnSpPr>
            <p:spPr>
              <a:xfrm flipV="1">
                <a:off x="835968" y="5075892"/>
                <a:ext cx="0" cy="432048"/>
              </a:xfrm>
              <a:prstGeom prst="straightConnector1">
                <a:avLst/>
              </a:prstGeom>
              <a:solidFill>
                <a:schemeClr val="tx2"/>
              </a:solidFill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necteur droit avec flèche 6"/>
              <p:cNvCxnSpPr/>
              <p:nvPr/>
            </p:nvCxnSpPr>
            <p:spPr>
              <a:xfrm rot="5400000" flipV="1">
                <a:off x="899592" y="5075892"/>
                <a:ext cx="0" cy="432048"/>
              </a:xfrm>
              <a:prstGeom prst="straightConnector1">
                <a:avLst/>
              </a:prstGeom>
              <a:solidFill>
                <a:schemeClr val="tx2"/>
              </a:solidFill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ZoneTexte 14"/>
            <p:cNvSpPr txBox="1"/>
            <p:nvPr/>
          </p:nvSpPr>
          <p:spPr>
            <a:xfrm>
              <a:off x="2542323" y="4518412"/>
              <a:ext cx="685829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West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6862803" y="4086364"/>
              <a:ext cx="615874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</a:rPr>
                <a:t>East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6779" y="4590420"/>
              <a:ext cx="1262066" cy="329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3928" y="1423789"/>
              <a:ext cx="1920119" cy="200521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24" name="Connecteur droit avec flèche 23"/>
            <p:cNvCxnSpPr/>
            <p:nvPr/>
          </p:nvCxnSpPr>
          <p:spPr>
            <a:xfrm>
              <a:off x="1403648" y="2492896"/>
              <a:ext cx="648072" cy="1440160"/>
            </a:xfrm>
            <a:prstGeom prst="straightConnector1">
              <a:avLst/>
            </a:prstGeom>
            <a:ln w="38100">
              <a:solidFill>
                <a:schemeClr val="tx2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1259632" y="3212976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3m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187624" y="1268760"/>
            <a:ext cx="7436767" cy="5257406"/>
            <a:chOff x="4827859" y="2780928"/>
            <a:chExt cx="5004048" cy="3889254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27859" y="2780928"/>
              <a:ext cx="5004048" cy="3889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ZoneTexte 3"/>
            <p:cNvSpPr txBox="1"/>
            <p:nvPr/>
          </p:nvSpPr>
          <p:spPr>
            <a:xfrm flipH="1">
              <a:off x="5020151" y="2780928"/>
              <a:ext cx="586800" cy="316580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/>
                  </a:solidFill>
                </a:rPr>
                <a:t>10</a:t>
              </a:r>
              <a:r>
                <a:rPr lang="en-US" baseline="30000" dirty="0" smtClean="0">
                  <a:solidFill>
                    <a:schemeClr val="bg2"/>
                  </a:solidFill>
                </a:rPr>
                <a:t>4</a:t>
              </a:r>
              <a:endParaRPr lang="en-US" baseline="300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2324199" y="1771994"/>
            <a:ext cx="521297" cy="1026696"/>
            <a:chOff x="1187624" y="3131676"/>
            <a:chExt cx="521297" cy="1026696"/>
          </a:xfrm>
        </p:grpSpPr>
        <p:sp>
          <p:nvSpPr>
            <p:cNvPr id="6" name="ZoneTexte 5"/>
            <p:cNvSpPr txBox="1"/>
            <p:nvPr/>
          </p:nvSpPr>
          <p:spPr>
            <a:xfrm>
              <a:off x="1187624" y="3131676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Wv</a:t>
              </a:r>
              <a:endParaRPr lang="en-US" dirty="0">
                <a:solidFill>
                  <a:schemeClr val="bg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1187624" y="334770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Ev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187624" y="3563724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Wh</a:t>
              </a:r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187624" y="3789040"/>
              <a:ext cx="442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C000"/>
                  </a:solidFill>
                </a:rPr>
                <a:t>Eh</a:t>
              </a:r>
              <a:endParaRPr lang="en-US" dirty="0">
                <a:solidFill>
                  <a:srgbClr val="FFC000"/>
                </a:solidFill>
              </a:endParaRP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5739746" y="1796623"/>
            <a:ext cx="2360646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</a:t>
            </a:r>
            <a:r>
              <a:rPr lang="en-US" baseline="-25000" dirty="0" smtClean="0">
                <a:solidFill>
                  <a:schemeClr val="bg2"/>
                </a:solidFill>
                <a:sym typeface="Wingdings 2"/>
              </a:rPr>
              <a:t></a:t>
            </a:r>
            <a:r>
              <a:rPr lang="en-US" dirty="0" smtClean="0">
                <a:solidFill>
                  <a:schemeClr val="bg2"/>
                </a:solidFill>
              </a:rPr>
              <a:t> =1/2 S A</a:t>
            </a:r>
            <a:r>
              <a:rPr lang="en-US" dirty="0" smtClean="0">
                <a:solidFill>
                  <a:schemeClr val="bg2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chemeClr val="bg2"/>
                </a:solidFill>
              </a:rPr>
              <a:t>/k </a:t>
            </a:r>
          </a:p>
          <a:p>
            <a:r>
              <a:rPr lang="en-US" dirty="0" smtClean="0">
                <a:solidFill>
                  <a:schemeClr val="bg2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chemeClr val="bg2"/>
                </a:solidFill>
              </a:rPr>
              <a:t>~50%???, S~95sfu</a:t>
            </a:r>
          </a:p>
          <a:p>
            <a:pPr>
              <a:buFont typeface="Symbol"/>
              <a:buChar char="Þ"/>
            </a:pPr>
            <a:r>
              <a:rPr lang="en-US" dirty="0" smtClean="0">
                <a:solidFill>
                  <a:schemeClr val="bg2"/>
                </a:solidFill>
              </a:rPr>
              <a:t>T</a:t>
            </a:r>
            <a:r>
              <a:rPr lang="en-US" baseline="-25000" dirty="0" smtClean="0">
                <a:solidFill>
                  <a:schemeClr val="bg2"/>
                </a:solidFill>
                <a:sym typeface="Wingdings 2"/>
              </a:rPr>
              <a:t></a:t>
            </a:r>
            <a:r>
              <a:rPr lang="en-US" dirty="0" smtClean="0">
                <a:solidFill>
                  <a:schemeClr val="bg2"/>
                </a:solidFill>
                <a:sym typeface="Wingdings 2"/>
              </a:rPr>
              <a:t> ~ 1200K</a:t>
            </a:r>
          </a:p>
          <a:p>
            <a:pPr>
              <a:buFont typeface="Symbol"/>
              <a:buChar char="Þ"/>
            </a:pPr>
            <a:r>
              <a:rPr lang="en-US" dirty="0" err="1" smtClean="0">
                <a:solidFill>
                  <a:schemeClr val="bg2"/>
                </a:solidFill>
                <a:sym typeface="Wingdings 2"/>
              </a:rPr>
              <a:t>T</a:t>
            </a:r>
            <a:r>
              <a:rPr lang="en-US" baseline="-25000" dirty="0" err="1" smtClean="0">
                <a:solidFill>
                  <a:schemeClr val="bg2"/>
                </a:solidFill>
                <a:sym typeface="Wingdings 2"/>
              </a:rPr>
              <a:t>tot</a:t>
            </a:r>
            <a:r>
              <a:rPr lang="en-US" dirty="0" smtClean="0">
                <a:solidFill>
                  <a:schemeClr val="bg2"/>
                </a:solidFill>
                <a:sym typeface="Wingdings 2"/>
              </a:rPr>
              <a:t> = </a:t>
            </a:r>
            <a:r>
              <a:rPr lang="en-US" dirty="0" smtClean="0">
                <a:solidFill>
                  <a:schemeClr val="bg2"/>
                </a:solidFill>
              </a:rPr>
              <a:t>T</a:t>
            </a:r>
            <a:r>
              <a:rPr lang="en-US" baseline="-25000" dirty="0" smtClean="0">
                <a:solidFill>
                  <a:schemeClr val="bg2"/>
                </a:solidFill>
                <a:sym typeface="Wingdings 2"/>
              </a:rPr>
              <a:t></a:t>
            </a:r>
            <a:r>
              <a:rPr lang="en-US" dirty="0" smtClean="0">
                <a:solidFill>
                  <a:schemeClr val="bg2"/>
                </a:solidFill>
                <a:sym typeface="Wingdings 2"/>
              </a:rPr>
              <a:t>+</a:t>
            </a:r>
            <a:r>
              <a:rPr lang="en-US" dirty="0" err="1" smtClean="0">
                <a:solidFill>
                  <a:schemeClr val="bg2"/>
                </a:solidFill>
                <a:sym typeface="Wingdings 2"/>
              </a:rPr>
              <a:t>T</a:t>
            </a:r>
            <a:r>
              <a:rPr lang="en-US" baseline="-25000" dirty="0" err="1" smtClean="0">
                <a:solidFill>
                  <a:schemeClr val="bg2"/>
                </a:solidFill>
                <a:sym typeface="Wingdings 2"/>
              </a:rPr>
              <a:t>sys</a:t>
            </a:r>
            <a:r>
              <a:rPr lang="en-US" baseline="-25000" dirty="0" err="1" smtClean="0">
                <a:solidFill>
                  <a:schemeClr val="bg2"/>
                </a:solidFill>
                <a:sym typeface="Wingdings 2"/>
              </a:rPr>
              <a:t>l</a:t>
            </a:r>
            <a:endParaRPr lang="en-US" baseline="-25000" dirty="0">
              <a:solidFill>
                <a:schemeClr val="bg2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5148064" y="2420888"/>
            <a:ext cx="504056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732240" y="3995772"/>
            <a:ext cx="13681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T</a:t>
            </a:r>
            <a:r>
              <a:rPr lang="en-US" baseline="-25000" dirty="0" err="1" smtClean="0">
                <a:solidFill>
                  <a:schemeClr val="bg2"/>
                </a:solidFill>
              </a:rPr>
              <a:t>sys</a:t>
            </a:r>
            <a:r>
              <a:rPr lang="en-US" dirty="0" smtClean="0">
                <a:solidFill>
                  <a:schemeClr val="bg2"/>
                </a:solidFill>
              </a:rPr>
              <a:t> ~ 170K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211960" y="5157192"/>
            <a:ext cx="2284087" cy="646331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Feed-dish matching?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Dish efficiency? 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6093296"/>
            <a:ext cx="1262066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Connecteur droit avec flèche 16"/>
          <p:cNvCxnSpPr/>
          <p:nvPr/>
        </p:nvCxnSpPr>
        <p:spPr>
          <a:xfrm>
            <a:off x="7380312" y="3140968"/>
            <a:ext cx="0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7380312" y="4509120"/>
            <a:ext cx="0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9332"/>
            <a:ext cx="9144000" cy="542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 txBox="1">
            <a:spLocks/>
          </p:cNvSpPr>
          <p:nvPr/>
        </p:nvSpPr>
        <p:spPr>
          <a:xfrm>
            <a:off x="457200" y="292100"/>
            <a:ext cx="8229600" cy="13843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Im(Cross Corr)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5656" y="1934713"/>
            <a:ext cx="682958" cy="342159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Wv-Ev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52208" y="1934713"/>
            <a:ext cx="707624" cy="342159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Wh</a:t>
            </a:r>
            <a:r>
              <a:rPr lang="en-US" dirty="0" smtClean="0">
                <a:solidFill>
                  <a:srgbClr val="FF0000"/>
                </a:solidFill>
              </a:rPr>
              <a:t>-Eh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339752" y="5373216"/>
            <a:ext cx="796162" cy="3435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Wv-Wh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47664" y="5373216"/>
            <a:ext cx="664636" cy="343565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Ev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-Eh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372200" y="2060848"/>
            <a:ext cx="845488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C000"/>
                </a:solidFill>
              </a:rPr>
              <a:t>Wv</a:t>
            </a:r>
            <a:r>
              <a:rPr lang="en-US" dirty="0" smtClean="0">
                <a:solidFill>
                  <a:srgbClr val="FFC000"/>
                </a:solidFill>
              </a:rPr>
              <a:t>-Eh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380312" y="2060848"/>
            <a:ext cx="84016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Ev-Wh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50303" y="1484784"/>
            <a:ext cx="52129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10</a:t>
            </a:r>
            <a:r>
              <a:rPr lang="en-US" baseline="30000" dirty="0" smtClean="0">
                <a:solidFill>
                  <a:schemeClr val="bg2"/>
                </a:solidFill>
              </a:rPr>
              <a:t>4</a:t>
            </a:r>
            <a:endParaRPr lang="en-US" baseline="30000" dirty="0">
              <a:solidFill>
                <a:schemeClr val="bg2"/>
              </a:solidFill>
            </a:endParaRPr>
          </a:p>
        </p:txBody>
      </p:sp>
      <p:sp>
        <p:nvSpPr>
          <p:cNvPr id="12" name="Accolade fermante 11"/>
          <p:cNvSpPr/>
          <p:nvPr/>
        </p:nvSpPr>
        <p:spPr>
          <a:xfrm rot="5400000">
            <a:off x="2262028" y="4946884"/>
            <a:ext cx="227456" cy="1656184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/>
          <p:cNvSpPr txBox="1"/>
          <p:nvPr/>
        </p:nvSpPr>
        <p:spPr>
          <a:xfrm>
            <a:off x="6156176" y="2636912"/>
            <a:ext cx="2448272" cy="120032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Compatible with 5° misalignment relative rotation of the West and East feeds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331641" y="5877272"/>
            <a:ext cx="2376264" cy="92333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Cross-talk between the 2 polarizations inside each feed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Accolade fermante 14"/>
          <p:cNvSpPr/>
          <p:nvPr/>
        </p:nvSpPr>
        <p:spPr>
          <a:xfrm rot="5400000">
            <a:off x="7230580" y="1706524"/>
            <a:ext cx="227456" cy="1656184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colade fermante 15"/>
          <p:cNvSpPr/>
          <p:nvPr/>
        </p:nvSpPr>
        <p:spPr>
          <a:xfrm rot="5400000">
            <a:off x="2190020" y="1490500"/>
            <a:ext cx="227456" cy="1656184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6"/>
          <p:cNvSpPr txBox="1"/>
          <p:nvPr/>
        </p:nvSpPr>
        <p:spPr>
          <a:xfrm>
            <a:off x="1043608" y="2483604"/>
            <a:ext cx="249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“Normal” interferences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8366" y="5763344"/>
            <a:ext cx="1262066" cy="3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186</Words>
  <Application>Microsoft Office PowerPoint</Application>
  <PresentationFormat>Affichage à l'écran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SlideBAO</vt:lpstr>
      <vt:lpstr>PAON news: very preliminary</vt:lpstr>
      <vt:lpstr>Diapositive 2</vt:lpstr>
      <vt:lpstr>Diapositive 3</vt:lpstr>
      <vt:lpstr>Diapositive 4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 news</dc:title>
  <dc:creator>J.E CAMPAGNE</dc:creator>
  <cp:lastModifiedBy>J.E CAMPAGNE</cp:lastModifiedBy>
  <cp:revision>19</cp:revision>
  <dcterms:created xsi:type="dcterms:W3CDTF">2012-10-11T07:20:32Z</dcterms:created>
  <dcterms:modified xsi:type="dcterms:W3CDTF">2012-10-11T10:06:19Z</dcterms:modified>
</cp:coreProperties>
</file>