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FF"/>
    <a:srgbClr val="FFFFCC"/>
    <a:srgbClr val="FF6600"/>
    <a:srgbClr val="FF9966"/>
    <a:srgbClr val="CC3300"/>
    <a:srgbClr val="336600"/>
    <a:srgbClr val="99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7" autoAdjust="0"/>
    <p:restoredTop sz="94678" autoAdjust="0"/>
  </p:normalViewPr>
  <p:slideViewPr>
    <p:cSldViewPr>
      <p:cViewPr>
        <p:scale>
          <a:sx n="100" d="100"/>
          <a:sy n="100" d="100"/>
        </p:scale>
        <p:origin x="-942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bbon\dossiers\BAO_2012\test_Parabole\LNA_5m_In50-Ampli-Inter_30mCable75_Mix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bbon\dossiers\BAO_Hydrog&#232;ne\R&#233;alisation-Tests\Test_Parabole\SPF5220x2_MGA633_NF_GA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LNA+</a:t>
            </a:r>
            <a:r>
              <a:rPr lang="fr-FR" baseline="0"/>
              <a:t> Amplifier+ 50mcable + Mixer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fr-FR" sz="1800" b="1" i="0" baseline="0">
                <a:effectLst/>
              </a:rPr>
              <a:t>Gain (F) </a:t>
            </a:r>
            <a:endParaRPr lang="fr-FR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586962227544876"/>
          <c:y val="0.23694589490056661"/>
          <c:w val="0.63863598762216978"/>
          <c:h val="0.57068401510786759"/>
        </c:manualLayout>
      </c:layout>
      <c:scatterChart>
        <c:scatterStyle val="smoothMarker"/>
        <c:varyColors val="0"/>
        <c:ser>
          <c:idx val="0"/>
          <c:order val="0"/>
          <c:xVal>
            <c:numRef>
              <c:f>'LNA_5m_In50-Ampli-Inter_30mCabl'!$A$2:$A$19</c:f>
              <c:numCache>
                <c:formatCode>General</c:formatCode>
                <c:ptCount val="18"/>
                <c:pt idx="0">
                  <c:v>1260</c:v>
                </c:pt>
                <c:pt idx="1">
                  <c:v>1280</c:v>
                </c:pt>
                <c:pt idx="2">
                  <c:v>1300</c:v>
                </c:pt>
                <c:pt idx="3">
                  <c:v>1320</c:v>
                </c:pt>
                <c:pt idx="4">
                  <c:v>1340</c:v>
                </c:pt>
                <c:pt idx="5">
                  <c:v>1360</c:v>
                </c:pt>
                <c:pt idx="6">
                  <c:v>1380</c:v>
                </c:pt>
                <c:pt idx="7">
                  <c:v>1400</c:v>
                </c:pt>
                <c:pt idx="8">
                  <c:v>1420</c:v>
                </c:pt>
                <c:pt idx="9">
                  <c:v>1440</c:v>
                </c:pt>
                <c:pt idx="10">
                  <c:v>1460</c:v>
                </c:pt>
                <c:pt idx="11">
                  <c:v>1480</c:v>
                </c:pt>
                <c:pt idx="12">
                  <c:v>1500</c:v>
                </c:pt>
                <c:pt idx="13">
                  <c:v>1520</c:v>
                </c:pt>
                <c:pt idx="14">
                  <c:v>1540</c:v>
                </c:pt>
                <c:pt idx="15">
                  <c:v>1560</c:v>
                </c:pt>
                <c:pt idx="16">
                  <c:v>1580</c:v>
                </c:pt>
                <c:pt idx="17">
                  <c:v>1600</c:v>
                </c:pt>
              </c:numCache>
            </c:numRef>
          </c:xVal>
          <c:yVal>
            <c:numRef>
              <c:f>'LNA_5m_In50-Ampli-Inter_30mCabl'!$B$2:$B$19</c:f>
              <c:numCache>
                <c:formatCode>General</c:formatCode>
                <c:ptCount val="18"/>
                <c:pt idx="0">
                  <c:v>88.96</c:v>
                </c:pt>
                <c:pt idx="1">
                  <c:v>97.67</c:v>
                </c:pt>
                <c:pt idx="2">
                  <c:v>97.26</c:v>
                </c:pt>
                <c:pt idx="3">
                  <c:v>95.72</c:v>
                </c:pt>
                <c:pt idx="4">
                  <c:v>94.23</c:v>
                </c:pt>
                <c:pt idx="5">
                  <c:v>93.26</c:v>
                </c:pt>
                <c:pt idx="6">
                  <c:v>92.92</c:v>
                </c:pt>
                <c:pt idx="7">
                  <c:v>93.82</c:v>
                </c:pt>
                <c:pt idx="8">
                  <c:v>91.85</c:v>
                </c:pt>
                <c:pt idx="9">
                  <c:v>89.34</c:v>
                </c:pt>
                <c:pt idx="10">
                  <c:v>86.3</c:v>
                </c:pt>
                <c:pt idx="11">
                  <c:v>83.51</c:v>
                </c:pt>
                <c:pt idx="12">
                  <c:v>78.83</c:v>
                </c:pt>
                <c:pt idx="13">
                  <c:v>76.8</c:v>
                </c:pt>
                <c:pt idx="14">
                  <c:v>76.959999999999994</c:v>
                </c:pt>
                <c:pt idx="15">
                  <c:v>76.34</c:v>
                </c:pt>
                <c:pt idx="16">
                  <c:v>75.069999999999993</c:v>
                </c:pt>
                <c:pt idx="17">
                  <c:v>73.87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781568"/>
        <c:axId val="178800128"/>
      </c:scatterChart>
      <c:valAx>
        <c:axId val="178781568"/>
        <c:scaling>
          <c:orientation val="minMax"/>
          <c:max val="1600"/>
          <c:min val="126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Frequence(MHz)</a:t>
                </a:r>
              </a:p>
            </c:rich>
          </c:tx>
          <c:layout>
            <c:manualLayout>
              <c:xMode val="edge"/>
              <c:yMode val="edge"/>
              <c:x val="0.4532876713756212"/>
              <c:y val="0.9151962229225085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78800128"/>
        <c:crosses val="autoZero"/>
        <c:crossBetween val="midCat"/>
      </c:valAx>
      <c:valAx>
        <c:axId val="178800128"/>
        <c:scaling>
          <c:orientation val="minMax"/>
          <c:min val="6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Gain(DB)</a:t>
                </a:r>
              </a:p>
            </c:rich>
          </c:tx>
          <c:layout>
            <c:manualLayout>
              <c:xMode val="edge"/>
              <c:yMode val="edge"/>
              <c:x val="0.15045395590142671"/>
              <c:y val="0.3700931438448242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7878156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5630299130896581"/>
          <c:y val="0.83509570450035209"/>
          <c:w val="0.14369700869103424"/>
          <c:h val="7.3507777991165743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NF(F) LNA_Parabole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'MGA633-P8_NF_GAIN-LF1400'!$C$1</c:f>
              <c:strCache>
                <c:ptCount val="1"/>
                <c:pt idx="0">
                  <c:v>MGA633-P8</c:v>
                </c:pt>
              </c:strCache>
            </c:strRef>
          </c:tx>
          <c:xVal>
            <c:numRef>
              <c:f>'MGA633-P8_NF_GAIN-LF1400'!$A$2:$A$77</c:f>
              <c:numCache>
                <c:formatCode>General</c:formatCode>
                <c:ptCount val="76"/>
                <c:pt idx="0">
                  <c:v>500</c:v>
                </c:pt>
                <c:pt idx="1">
                  <c:v>520</c:v>
                </c:pt>
                <c:pt idx="2">
                  <c:v>540</c:v>
                </c:pt>
                <c:pt idx="3">
                  <c:v>560</c:v>
                </c:pt>
                <c:pt idx="4">
                  <c:v>580</c:v>
                </c:pt>
                <c:pt idx="5">
                  <c:v>600</c:v>
                </c:pt>
                <c:pt idx="6">
                  <c:v>620</c:v>
                </c:pt>
                <c:pt idx="7">
                  <c:v>640</c:v>
                </c:pt>
                <c:pt idx="8">
                  <c:v>660</c:v>
                </c:pt>
                <c:pt idx="9">
                  <c:v>680</c:v>
                </c:pt>
                <c:pt idx="10">
                  <c:v>700</c:v>
                </c:pt>
                <c:pt idx="11">
                  <c:v>720</c:v>
                </c:pt>
                <c:pt idx="12">
                  <c:v>740</c:v>
                </c:pt>
                <c:pt idx="13">
                  <c:v>760</c:v>
                </c:pt>
                <c:pt idx="14">
                  <c:v>780</c:v>
                </c:pt>
                <c:pt idx="15">
                  <c:v>800</c:v>
                </c:pt>
                <c:pt idx="16">
                  <c:v>820</c:v>
                </c:pt>
                <c:pt idx="17">
                  <c:v>840</c:v>
                </c:pt>
                <c:pt idx="18">
                  <c:v>860</c:v>
                </c:pt>
                <c:pt idx="19">
                  <c:v>880</c:v>
                </c:pt>
                <c:pt idx="20">
                  <c:v>900</c:v>
                </c:pt>
                <c:pt idx="21">
                  <c:v>920</c:v>
                </c:pt>
                <c:pt idx="22">
                  <c:v>940</c:v>
                </c:pt>
                <c:pt idx="23">
                  <c:v>960</c:v>
                </c:pt>
                <c:pt idx="24">
                  <c:v>980</c:v>
                </c:pt>
                <c:pt idx="25">
                  <c:v>1000</c:v>
                </c:pt>
                <c:pt idx="26">
                  <c:v>1020</c:v>
                </c:pt>
                <c:pt idx="27">
                  <c:v>1040</c:v>
                </c:pt>
                <c:pt idx="28">
                  <c:v>1060</c:v>
                </c:pt>
                <c:pt idx="29">
                  <c:v>1080</c:v>
                </c:pt>
                <c:pt idx="30">
                  <c:v>1100</c:v>
                </c:pt>
                <c:pt idx="31">
                  <c:v>1120</c:v>
                </c:pt>
                <c:pt idx="32">
                  <c:v>1140</c:v>
                </c:pt>
                <c:pt idx="33">
                  <c:v>1160</c:v>
                </c:pt>
                <c:pt idx="34">
                  <c:v>1180</c:v>
                </c:pt>
                <c:pt idx="35">
                  <c:v>1200</c:v>
                </c:pt>
                <c:pt idx="36">
                  <c:v>1220</c:v>
                </c:pt>
                <c:pt idx="37">
                  <c:v>1240</c:v>
                </c:pt>
                <c:pt idx="38">
                  <c:v>1260</c:v>
                </c:pt>
                <c:pt idx="39">
                  <c:v>1280</c:v>
                </c:pt>
                <c:pt idx="40">
                  <c:v>1300</c:v>
                </c:pt>
                <c:pt idx="41">
                  <c:v>1320</c:v>
                </c:pt>
                <c:pt idx="42">
                  <c:v>1340</c:v>
                </c:pt>
                <c:pt idx="43">
                  <c:v>1360</c:v>
                </c:pt>
                <c:pt idx="44">
                  <c:v>1380</c:v>
                </c:pt>
                <c:pt idx="45">
                  <c:v>1400</c:v>
                </c:pt>
                <c:pt idx="46">
                  <c:v>1420</c:v>
                </c:pt>
                <c:pt idx="47">
                  <c:v>1440</c:v>
                </c:pt>
                <c:pt idx="48">
                  <c:v>1460</c:v>
                </c:pt>
                <c:pt idx="49">
                  <c:v>1480</c:v>
                </c:pt>
                <c:pt idx="50">
                  <c:v>1500</c:v>
                </c:pt>
                <c:pt idx="51">
                  <c:v>1520</c:v>
                </c:pt>
                <c:pt idx="52">
                  <c:v>1540</c:v>
                </c:pt>
                <c:pt idx="53">
                  <c:v>1560</c:v>
                </c:pt>
                <c:pt idx="54">
                  <c:v>1580</c:v>
                </c:pt>
                <c:pt idx="55">
                  <c:v>1600</c:v>
                </c:pt>
                <c:pt idx="56">
                  <c:v>1620</c:v>
                </c:pt>
                <c:pt idx="57">
                  <c:v>1640</c:v>
                </c:pt>
                <c:pt idx="58">
                  <c:v>1660</c:v>
                </c:pt>
                <c:pt idx="59">
                  <c:v>1680</c:v>
                </c:pt>
                <c:pt idx="60">
                  <c:v>1700</c:v>
                </c:pt>
                <c:pt idx="61">
                  <c:v>1720</c:v>
                </c:pt>
                <c:pt idx="62">
                  <c:v>1740</c:v>
                </c:pt>
                <c:pt idx="63">
                  <c:v>1760</c:v>
                </c:pt>
                <c:pt idx="64">
                  <c:v>1780</c:v>
                </c:pt>
                <c:pt idx="65">
                  <c:v>1800</c:v>
                </c:pt>
                <c:pt idx="66">
                  <c:v>1820</c:v>
                </c:pt>
                <c:pt idx="67">
                  <c:v>1840</c:v>
                </c:pt>
                <c:pt idx="68">
                  <c:v>1860</c:v>
                </c:pt>
                <c:pt idx="69">
                  <c:v>1880</c:v>
                </c:pt>
                <c:pt idx="70">
                  <c:v>1900</c:v>
                </c:pt>
                <c:pt idx="71">
                  <c:v>1920</c:v>
                </c:pt>
                <c:pt idx="72">
                  <c:v>1940</c:v>
                </c:pt>
                <c:pt idx="73">
                  <c:v>1960</c:v>
                </c:pt>
                <c:pt idx="74">
                  <c:v>1980</c:v>
                </c:pt>
                <c:pt idx="75">
                  <c:v>2000</c:v>
                </c:pt>
              </c:numCache>
            </c:numRef>
          </c:xVal>
          <c:yVal>
            <c:numRef>
              <c:f>'MGA633-P8_NF_GAIN-LF1400'!$C$2:$C$77</c:f>
              <c:numCache>
                <c:formatCode>General</c:formatCode>
                <c:ptCount val="76"/>
                <c:pt idx="0">
                  <c:v>0.65</c:v>
                </c:pt>
                <c:pt idx="1">
                  <c:v>0.68</c:v>
                </c:pt>
                <c:pt idx="2">
                  <c:v>0.65</c:v>
                </c:pt>
                <c:pt idx="3">
                  <c:v>0.66</c:v>
                </c:pt>
                <c:pt idx="4">
                  <c:v>0.61</c:v>
                </c:pt>
                <c:pt idx="5">
                  <c:v>0.64</c:v>
                </c:pt>
                <c:pt idx="6">
                  <c:v>0.66</c:v>
                </c:pt>
                <c:pt idx="7">
                  <c:v>0.65</c:v>
                </c:pt>
                <c:pt idx="8">
                  <c:v>0.64</c:v>
                </c:pt>
                <c:pt idx="9">
                  <c:v>0.63</c:v>
                </c:pt>
                <c:pt idx="10">
                  <c:v>0.63</c:v>
                </c:pt>
                <c:pt idx="11">
                  <c:v>0.59</c:v>
                </c:pt>
                <c:pt idx="12">
                  <c:v>0.6</c:v>
                </c:pt>
                <c:pt idx="13">
                  <c:v>0.59</c:v>
                </c:pt>
                <c:pt idx="14">
                  <c:v>0.56999999999999995</c:v>
                </c:pt>
                <c:pt idx="15">
                  <c:v>0.56000000000000005</c:v>
                </c:pt>
                <c:pt idx="16">
                  <c:v>0.53</c:v>
                </c:pt>
                <c:pt idx="17">
                  <c:v>0.54</c:v>
                </c:pt>
                <c:pt idx="18">
                  <c:v>0.53</c:v>
                </c:pt>
                <c:pt idx="19">
                  <c:v>0.53</c:v>
                </c:pt>
                <c:pt idx="20">
                  <c:v>0.54</c:v>
                </c:pt>
                <c:pt idx="21">
                  <c:v>0.54</c:v>
                </c:pt>
                <c:pt idx="22">
                  <c:v>0.53</c:v>
                </c:pt>
                <c:pt idx="23">
                  <c:v>0.52</c:v>
                </c:pt>
                <c:pt idx="24">
                  <c:v>0.51</c:v>
                </c:pt>
                <c:pt idx="25">
                  <c:v>0.51</c:v>
                </c:pt>
                <c:pt idx="26">
                  <c:v>0.51</c:v>
                </c:pt>
                <c:pt idx="27">
                  <c:v>0.51</c:v>
                </c:pt>
                <c:pt idx="28">
                  <c:v>0.51</c:v>
                </c:pt>
                <c:pt idx="29">
                  <c:v>0.53</c:v>
                </c:pt>
                <c:pt idx="30">
                  <c:v>0.53</c:v>
                </c:pt>
                <c:pt idx="31">
                  <c:v>0.52</c:v>
                </c:pt>
                <c:pt idx="32">
                  <c:v>0.51</c:v>
                </c:pt>
                <c:pt idx="33">
                  <c:v>0.51</c:v>
                </c:pt>
                <c:pt idx="34">
                  <c:v>0.51</c:v>
                </c:pt>
                <c:pt idx="35">
                  <c:v>0.52</c:v>
                </c:pt>
                <c:pt idx="36">
                  <c:v>0.52</c:v>
                </c:pt>
                <c:pt idx="37">
                  <c:v>0.53</c:v>
                </c:pt>
                <c:pt idx="38">
                  <c:v>0.54</c:v>
                </c:pt>
                <c:pt idx="39">
                  <c:v>0.56000000000000005</c:v>
                </c:pt>
                <c:pt idx="40">
                  <c:v>0.55000000000000004</c:v>
                </c:pt>
                <c:pt idx="41">
                  <c:v>0.54</c:v>
                </c:pt>
                <c:pt idx="42">
                  <c:v>0.55000000000000004</c:v>
                </c:pt>
                <c:pt idx="43">
                  <c:v>0.56000000000000005</c:v>
                </c:pt>
                <c:pt idx="44">
                  <c:v>0.6</c:v>
                </c:pt>
                <c:pt idx="45">
                  <c:v>0.59</c:v>
                </c:pt>
                <c:pt idx="46">
                  <c:v>0.57999999999999996</c:v>
                </c:pt>
                <c:pt idx="47">
                  <c:v>0.55000000000000004</c:v>
                </c:pt>
                <c:pt idx="48">
                  <c:v>0.57999999999999996</c:v>
                </c:pt>
                <c:pt idx="49">
                  <c:v>0.57999999999999996</c:v>
                </c:pt>
                <c:pt idx="50">
                  <c:v>0.56999999999999995</c:v>
                </c:pt>
                <c:pt idx="51">
                  <c:v>0.59</c:v>
                </c:pt>
                <c:pt idx="52">
                  <c:v>0.57999999999999996</c:v>
                </c:pt>
                <c:pt idx="53">
                  <c:v>0.6</c:v>
                </c:pt>
                <c:pt idx="54">
                  <c:v>0.61</c:v>
                </c:pt>
                <c:pt idx="55">
                  <c:v>0.62</c:v>
                </c:pt>
                <c:pt idx="56">
                  <c:v>0.64</c:v>
                </c:pt>
                <c:pt idx="57">
                  <c:v>0.68</c:v>
                </c:pt>
                <c:pt idx="58">
                  <c:v>0.72</c:v>
                </c:pt>
                <c:pt idx="59">
                  <c:v>0.75</c:v>
                </c:pt>
                <c:pt idx="60">
                  <c:v>0.8</c:v>
                </c:pt>
                <c:pt idx="61">
                  <c:v>0.85</c:v>
                </c:pt>
                <c:pt idx="62">
                  <c:v>0.92</c:v>
                </c:pt>
                <c:pt idx="63">
                  <c:v>1.1100000000000001</c:v>
                </c:pt>
                <c:pt idx="64">
                  <c:v>1.29</c:v>
                </c:pt>
                <c:pt idx="65">
                  <c:v>1.56</c:v>
                </c:pt>
                <c:pt idx="66">
                  <c:v>1.97</c:v>
                </c:pt>
                <c:pt idx="67">
                  <c:v>2.5499999999999998</c:v>
                </c:pt>
                <c:pt idx="68">
                  <c:v>3.43</c:v>
                </c:pt>
                <c:pt idx="69">
                  <c:v>4.58</c:v>
                </c:pt>
                <c:pt idx="70">
                  <c:v>6.05</c:v>
                </c:pt>
                <c:pt idx="71">
                  <c:v>7.96</c:v>
                </c:pt>
                <c:pt idx="72">
                  <c:v>10.41</c:v>
                </c:pt>
                <c:pt idx="73">
                  <c:v>13.28</c:v>
                </c:pt>
                <c:pt idx="74">
                  <c:v>16.440000000000001</c:v>
                </c:pt>
                <c:pt idx="75">
                  <c:v>19.440000000000001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'SPF5220x2_NF_GAIN-LF1400'!$C$1</c:f>
              <c:strCache>
                <c:ptCount val="1"/>
                <c:pt idx="0">
                  <c:v>SPF5220</c:v>
                </c:pt>
              </c:strCache>
            </c:strRef>
          </c:tx>
          <c:xVal>
            <c:numRef>
              <c:f>'SPF5220x2_NF_GAIN-LF1400'!$A$2:$A$77</c:f>
              <c:numCache>
                <c:formatCode>General</c:formatCode>
                <c:ptCount val="76"/>
                <c:pt idx="0">
                  <c:v>500</c:v>
                </c:pt>
                <c:pt idx="1">
                  <c:v>520</c:v>
                </c:pt>
                <c:pt idx="2">
                  <c:v>540</c:v>
                </c:pt>
                <c:pt idx="3">
                  <c:v>560</c:v>
                </c:pt>
                <c:pt idx="4">
                  <c:v>580</c:v>
                </c:pt>
                <c:pt idx="5">
                  <c:v>600</c:v>
                </c:pt>
                <c:pt idx="6">
                  <c:v>620</c:v>
                </c:pt>
                <c:pt idx="7">
                  <c:v>640</c:v>
                </c:pt>
                <c:pt idx="8">
                  <c:v>660</c:v>
                </c:pt>
                <c:pt idx="9">
                  <c:v>680</c:v>
                </c:pt>
                <c:pt idx="10">
                  <c:v>700</c:v>
                </c:pt>
                <c:pt idx="11">
                  <c:v>720</c:v>
                </c:pt>
                <c:pt idx="12">
                  <c:v>740</c:v>
                </c:pt>
                <c:pt idx="13">
                  <c:v>760</c:v>
                </c:pt>
                <c:pt idx="14">
                  <c:v>780</c:v>
                </c:pt>
                <c:pt idx="15">
                  <c:v>800</c:v>
                </c:pt>
                <c:pt idx="16">
                  <c:v>820</c:v>
                </c:pt>
                <c:pt idx="17">
                  <c:v>840</c:v>
                </c:pt>
                <c:pt idx="18">
                  <c:v>860</c:v>
                </c:pt>
                <c:pt idx="19">
                  <c:v>880</c:v>
                </c:pt>
                <c:pt idx="20">
                  <c:v>900</c:v>
                </c:pt>
                <c:pt idx="21">
                  <c:v>920</c:v>
                </c:pt>
                <c:pt idx="22">
                  <c:v>940</c:v>
                </c:pt>
                <c:pt idx="23">
                  <c:v>960</c:v>
                </c:pt>
                <c:pt idx="24">
                  <c:v>980</c:v>
                </c:pt>
                <c:pt idx="25">
                  <c:v>1000</c:v>
                </c:pt>
                <c:pt idx="26">
                  <c:v>1020</c:v>
                </c:pt>
                <c:pt idx="27">
                  <c:v>1040</c:v>
                </c:pt>
                <c:pt idx="28">
                  <c:v>1060</c:v>
                </c:pt>
                <c:pt idx="29">
                  <c:v>1080</c:v>
                </c:pt>
                <c:pt idx="30">
                  <c:v>1100</c:v>
                </c:pt>
                <c:pt idx="31">
                  <c:v>1120</c:v>
                </c:pt>
                <c:pt idx="32">
                  <c:v>1140</c:v>
                </c:pt>
                <c:pt idx="33">
                  <c:v>1160</c:v>
                </c:pt>
                <c:pt idx="34">
                  <c:v>1180</c:v>
                </c:pt>
                <c:pt idx="35">
                  <c:v>1200</c:v>
                </c:pt>
                <c:pt idx="36">
                  <c:v>1220</c:v>
                </c:pt>
                <c:pt idx="37">
                  <c:v>1240</c:v>
                </c:pt>
                <c:pt idx="38">
                  <c:v>1260</c:v>
                </c:pt>
                <c:pt idx="39">
                  <c:v>1280</c:v>
                </c:pt>
                <c:pt idx="40">
                  <c:v>1300</c:v>
                </c:pt>
                <c:pt idx="41">
                  <c:v>1320</c:v>
                </c:pt>
                <c:pt idx="42">
                  <c:v>1340</c:v>
                </c:pt>
                <c:pt idx="43">
                  <c:v>1360</c:v>
                </c:pt>
                <c:pt idx="44">
                  <c:v>1380</c:v>
                </c:pt>
                <c:pt idx="45">
                  <c:v>1400</c:v>
                </c:pt>
                <c:pt idx="46">
                  <c:v>1420</c:v>
                </c:pt>
                <c:pt idx="47">
                  <c:v>1440</c:v>
                </c:pt>
                <c:pt idx="48">
                  <c:v>1460</c:v>
                </c:pt>
                <c:pt idx="49">
                  <c:v>1480</c:v>
                </c:pt>
                <c:pt idx="50">
                  <c:v>1500</c:v>
                </c:pt>
                <c:pt idx="51">
                  <c:v>1520</c:v>
                </c:pt>
                <c:pt idx="52">
                  <c:v>1540</c:v>
                </c:pt>
                <c:pt idx="53">
                  <c:v>1560</c:v>
                </c:pt>
                <c:pt idx="54">
                  <c:v>1580</c:v>
                </c:pt>
                <c:pt idx="55">
                  <c:v>1600</c:v>
                </c:pt>
                <c:pt idx="56">
                  <c:v>1620</c:v>
                </c:pt>
                <c:pt idx="57">
                  <c:v>1640</c:v>
                </c:pt>
                <c:pt idx="58">
                  <c:v>1660</c:v>
                </c:pt>
                <c:pt idx="59">
                  <c:v>1680</c:v>
                </c:pt>
                <c:pt idx="60">
                  <c:v>1700</c:v>
                </c:pt>
                <c:pt idx="61">
                  <c:v>1720</c:v>
                </c:pt>
                <c:pt idx="62">
                  <c:v>1740</c:v>
                </c:pt>
                <c:pt idx="63">
                  <c:v>1760</c:v>
                </c:pt>
                <c:pt idx="64">
                  <c:v>1780</c:v>
                </c:pt>
                <c:pt idx="65">
                  <c:v>1800</c:v>
                </c:pt>
                <c:pt idx="66">
                  <c:v>1820</c:v>
                </c:pt>
                <c:pt idx="67">
                  <c:v>1840</c:v>
                </c:pt>
                <c:pt idx="68">
                  <c:v>1860</c:v>
                </c:pt>
                <c:pt idx="69">
                  <c:v>1880</c:v>
                </c:pt>
                <c:pt idx="70">
                  <c:v>1900</c:v>
                </c:pt>
                <c:pt idx="71">
                  <c:v>1920</c:v>
                </c:pt>
                <c:pt idx="72">
                  <c:v>1940</c:v>
                </c:pt>
                <c:pt idx="73">
                  <c:v>1960</c:v>
                </c:pt>
                <c:pt idx="74">
                  <c:v>1980</c:v>
                </c:pt>
                <c:pt idx="75">
                  <c:v>2000</c:v>
                </c:pt>
              </c:numCache>
            </c:numRef>
          </c:xVal>
          <c:yVal>
            <c:numRef>
              <c:f>'SPF5220x2_NF_GAIN-LF1400'!$C$2:$C$77</c:f>
              <c:numCache>
                <c:formatCode>General</c:formatCode>
                <c:ptCount val="76"/>
                <c:pt idx="0">
                  <c:v>0.75</c:v>
                </c:pt>
                <c:pt idx="1">
                  <c:v>0.75</c:v>
                </c:pt>
                <c:pt idx="2">
                  <c:v>0.76</c:v>
                </c:pt>
                <c:pt idx="3">
                  <c:v>0.77</c:v>
                </c:pt>
                <c:pt idx="4">
                  <c:v>0.76</c:v>
                </c:pt>
                <c:pt idx="5">
                  <c:v>0.75</c:v>
                </c:pt>
                <c:pt idx="6">
                  <c:v>0.77</c:v>
                </c:pt>
                <c:pt idx="7">
                  <c:v>0.77</c:v>
                </c:pt>
                <c:pt idx="8">
                  <c:v>0.75</c:v>
                </c:pt>
                <c:pt idx="9">
                  <c:v>0.77</c:v>
                </c:pt>
                <c:pt idx="10">
                  <c:v>0.77</c:v>
                </c:pt>
                <c:pt idx="11">
                  <c:v>0.75</c:v>
                </c:pt>
                <c:pt idx="12">
                  <c:v>0.74</c:v>
                </c:pt>
                <c:pt idx="13">
                  <c:v>0.73</c:v>
                </c:pt>
                <c:pt idx="14">
                  <c:v>0.71</c:v>
                </c:pt>
                <c:pt idx="15">
                  <c:v>0.71</c:v>
                </c:pt>
                <c:pt idx="16">
                  <c:v>0.72</c:v>
                </c:pt>
                <c:pt idx="17">
                  <c:v>0.71</c:v>
                </c:pt>
                <c:pt idx="18">
                  <c:v>0.72</c:v>
                </c:pt>
                <c:pt idx="19">
                  <c:v>0.71</c:v>
                </c:pt>
                <c:pt idx="20">
                  <c:v>0.71</c:v>
                </c:pt>
                <c:pt idx="21">
                  <c:v>0.74</c:v>
                </c:pt>
                <c:pt idx="22">
                  <c:v>0.73</c:v>
                </c:pt>
                <c:pt idx="23">
                  <c:v>0.69</c:v>
                </c:pt>
                <c:pt idx="24">
                  <c:v>0.69</c:v>
                </c:pt>
                <c:pt idx="25">
                  <c:v>0.7</c:v>
                </c:pt>
                <c:pt idx="26">
                  <c:v>0.71</c:v>
                </c:pt>
                <c:pt idx="27">
                  <c:v>0.72</c:v>
                </c:pt>
                <c:pt idx="28">
                  <c:v>0.71</c:v>
                </c:pt>
                <c:pt idx="29">
                  <c:v>0.73</c:v>
                </c:pt>
                <c:pt idx="30">
                  <c:v>0.73</c:v>
                </c:pt>
                <c:pt idx="31">
                  <c:v>0.73</c:v>
                </c:pt>
                <c:pt idx="32">
                  <c:v>0.73</c:v>
                </c:pt>
                <c:pt idx="33">
                  <c:v>0.75</c:v>
                </c:pt>
                <c:pt idx="34">
                  <c:v>0.73</c:v>
                </c:pt>
                <c:pt idx="35">
                  <c:v>0.74</c:v>
                </c:pt>
                <c:pt idx="36">
                  <c:v>0.75</c:v>
                </c:pt>
                <c:pt idx="37">
                  <c:v>0.76</c:v>
                </c:pt>
                <c:pt idx="38">
                  <c:v>0.77</c:v>
                </c:pt>
                <c:pt idx="39">
                  <c:v>0.76</c:v>
                </c:pt>
                <c:pt idx="40">
                  <c:v>0.78</c:v>
                </c:pt>
                <c:pt idx="41">
                  <c:v>0.8</c:v>
                </c:pt>
                <c:pt idx="42">
                  <c:v>0.82</c:v>
                </c:pt>
                <c:pt idx="43">
                  <c:v>0.86</c:v>
                </c:pt>
                <c:pt idx="44">
                  <c:v>0.97</c:v>
                </c:pt>
                <c:pt idx="45">
                  <c:v>0.84</c:v>
                </c:pt>
                <c:pt idx="46">
                  <c:v>0.83</c:v>
                </c:pt>
                <c:pt idx="47">
                  <c:v>0.82</c:v>
                </c:pt>
                <c:pt idx="48">
                  <c:v>0.83</c:v>
                </c:pt>
                <c:pt idx="49">
                  <c:v>0.85</c:v>
                </c:pt>
                <c:pt idx="50">
                  <c:v>0.86</c:v>
                </c:pt>
                <c:pt idx="51">
                  <c:v>0.85</c:v>
                </c:pt>
                <c:pt idx="52">
                  <c:v>0.87</c:v>
                </c:pt>
                <c:pt idx="53">
                  <c:v>0.85</c:v>
                </c:pt>
                <c:pt idx="54">
                  <c:v>0.87</c:v>
                </c:pt>
                <c:pt idx="55">
                  <c:v>0.9</c:v>
                </c:pt>
                <c:pt idx="56">
                  <c:v>0.93</c:v>
                </c:pt>
                <c:pt idx="57">
                  <c:v>0.96</c:v>
                </c:pt>
                <c:pt idx="58">
                  <c:v>0.99</c:v>
                </c:pt>
                <c:pt idx="59">
                  <c:v>1.04</c:v>
                </c:pt>
                <c:pt idx="60">
                  <c:v>1.1299999999999999</c:v>
                </c:pt>
                <c:pt idx="61">
                  <c:v>1.2</c:v>
                </c:pt>
                <c:pt idx="62">
                  <c:v>1.33</c:v>
                </c:pt>
                <c:pt idx="63">
                  <c:v>1.5</c:v>
                </c:pt>
                <c:pt idx="64">
                  <c:v>1.75</c:v>
                </c:pt>
                <c:pt idx="65">
                  <c:v>2.0499999999999998</c:v>
                </c:pt>
                <c:pt idx="66">
                  <c:v>2.38</c:v>
                </c:pt>
                <c:pt idx="67">
                  <c:v>2.86</c:v>
                </c:pt>
                <c:pt idx="68">
                  <c:v>3.72</c:v>
                </c:pt>
                <c:pt idx="69">
                  <c:v>4.7</c:v>
                </c:pt>
                <c:pt idx="70">
                  <c:v>5.64</c:v>
                </c:pt>
                <c:pt idx="71">
                  <c:v>6.86</c:v>
                </c:pt>
                <c:pt idx="72">
                  <c:v>8.4700000000000006</c:v>
                </c:pt>
                <c:pt idx="73">
                  <c:v>10.85</c:v>
                </c:pt>
                <c:pt idx="74">
                  <c:v>13.73</c:v>
                </c:pt>
                <c:pt idx="75">
                  <c:v>17.48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859008"/>
        <c:axId val="178861184"/>
      </c:scatterChart>
      <c:valAx>
        <c:axId val="178859008"/>
        <c:scaling>
          <c:orientation val="minMax"/>
          <c:max val="2000"/>
          <c:min val="5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Frequence (MHz)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8861184"/>
        <c:crosses val="autoZero"/>
        <c:crossBetween val="midCat"/>
      </c:valAx>
      <c:valAx>
        <c:axId val="178861184"/>
        <c:scaling>
          <c:orientation val="minMax"/>
          <c:max val="1.5"/>
          <c:min val="0.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NF(DB)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8859008"/>
        <c:crosses val="autoZero"/>
        <c:crossBetween val="midCat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57" y="0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4606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57" y="9414606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782D2B-CCD7-4A8A-A9AD-8E46D2FBD1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269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057" y="0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4538"/>
            <a:ext cx="4948238" cy="3713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463" y="4705676"/>
            <a:ext cx="4985575" cy="4455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4606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057" y="9414606"/>
            <a:ext cx="2943443" cy="4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0" tIns="45739" rIns="91480" bIns="4573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4DCDB8-548E-4E2F-92D6-E024630E170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137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83" descr="cea_dap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268413"/>
            <a:ext cx="769937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6" name="Picture 1077" descr="barre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78" descr="barre2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 Box 1095"/>
          <p:cNvSpPr txBox="1">
            <a:spLocks noChangeArrowheads="1"/>
          </p:cNvSpPr>
          <p:nvPr/>
        </p:nvSpPr>
        <p:spPr bwMode="auto">
          <a:xfrm>
            <a:off x="1403350" y="6494463"/>
            <a:ext cx="923925" cy="214312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eaLnBrk="1" hangingPunct="1">
              <a:defRPr/>
            </a:pPr>
            <a:r>
              <a:rPr lang="fr-FR" sz="800">
                <a:solidFill>
                  <a:srgbClr val="5F5F5F"/>
                </a:solidFill>
                <a:latin typeface="Arial" charset="0"/>
              </a:rPr>
              <a:t>CEA DSM Dapnia</a:t>
            </a:r>
          </a:p>
        </p:txBody>
      </p: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4400" b="1">
                <a:solidFill>
                  <a:srgbClr val="8ABBD0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2800" b="1" i="1">
                <a:solidFill>
                  <a:srgbClr val="5F5F5F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" name="Rectangle 109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  [BAO radio] October 2009   Philippe ABBON</a:t>
            </a:r>
          </a:p>
        </p:txBody>
      </p:sp>
      <p:sp>
        <p:nvSpPr>
          <p:cNvPr id="10" name="Rectangle 109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EE139-C3EE-4207-8FB3-973101B87968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11" name="Rectangle 109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32813" y="6494463"/>
            <a:ext cx="557212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40A83-D5E8-4ECF-A7DD-A8D412E77C65}" type="slidenum">
              <a:rPr lang="fr-FR"/>
              <a:pPr>
                <a:defRPr/>
              </a:pPr>
              <a:t>‹N°›</a:t>
            </a:fld>
            <a:r>
              <a:rPr lang="fr-FR"/>
              <a:t>/3</a:t>
            </a:r>
          </a:p>
        </p:txBody>
      </p:sp>
    </p:spTree>
    <p:extLst>
      <p:ext uri="{BB962C8B-B14F-4D97-AF65-F5344CB8AC3E}">
        <p14:creationId xmlns:p14="http://schemas.microsoft.com/office/powerpoint/2010/main" val="558677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5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C4429-6167-4066-8C54-9E80A9A8934F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6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00B6A-09AD-4D15-8DD2-55270ED67065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139871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53975"/>
            <a:ext cx="1946275" cy="60944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53975"/>
            <a:ext cx="5689600" cy="60944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5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DB824-8199-4F54-A867-F14A71BA9CD3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6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ED8D0-CADB-4DC3-8BF8-630AEBFEDECF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879578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1004888" y="53975"/>
            <a:ext cx="7788275" cy="60944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105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-   [BAO radio] November 2009   Philippe ABBON</a:t>
            </a:r>
          </a:p>
        </p:txBody>
      </p:sp>
      <p:sp>
        <p:nvSpPr>
          <p:cNvPr id="4" name="Rectangle 1060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C13EF-C931-41C5-95E1-6919B6F2EF49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5" name="Rectangle 10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B37A-72AB-4FD0-9D86-35920A4AB1C1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235962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5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C966-581A-4361-94FA-C9A0877B99D5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6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1485D-A511-4DBC-A4B7-BB51FD61817C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67728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5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37487-9BC8-447D-9503-0867201180BC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6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D81D9-5D99-4E20-837E-271E91D06388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191555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6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AA02-6D12-4E55-ACC7-16FD0BAD7387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7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76C7D-D4B1-49CC-8E83-3D70ACE55BEB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337976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8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BE219A-8A17-40C4-8664-64C011F9E8CC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9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A0F6B-3FA2-4233-A62D-51A12F0A0325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80621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4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7BC62-A31A-4A60-9F94-AC316BB7DED4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5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212F5-1A1C-471C-9C39-4D71D9FED562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204787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3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2E28-3ED8-4155-B61C-4A1E22B363EB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1D675-D24F-4619-9014-44F499462BC1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369764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6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7AD26-9218-4A91-AC6E-EE6819C617A1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7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A72E1-FF23-4D6B-8185-C78D2AC0F5BA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2915459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5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6" name="Rectangle 106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F3289-E3CA-429B-9EB7-B8AD648E48A5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7" name="Rectangle 10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9ECD7-5B27-4C8B-83FB-FD3F7D007F8A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191374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39" descr="barr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040" descr="barre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7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49446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Arial" charset="0"/>
              </a:defRPr>
            </a:lvl1pPr>
          </a:lstStyle>
          <a:p>
            <a:r>
              <a:rPr lang="fr-FR"/>
              <a:t>-   [BAO radio] Fevrary 2010   Philippe ABBON</a:t>
            </a:r>
          </a:p>
        </p:txBody>
      </p:sp>
      <p:sp>
        <p:nvSpPr>
          <p:cNvPr id="6179" name="Text Box 1059"/>
          <p:cNvSpPr txBox="1">
            <a:spLocks noChangeArrowheads="1"/>
          </p:cNvSpPr>
          <p:nvPr/>
        </p:nvSpPr>
        <p:spPr bwMode="auto">
          <a:xfrm>
            <a:off x="1403350" y="6494463"/>
            <a:ext cx="836613" cy="214312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  <a:effectLst/>
        </p:spPr>
        <p:txBody>
          <a:bodyPr wrap="none" lIns="18000" rIns="90000" anchor="ctr">
            <a:spAutoFit/>
          </a:bodyPr>
          <a:lstStyle/>
          <a:p>
            <a:pPr eaLnBrk="1" hangingPunct="1">
              <a:defRPr/>
            </a:pPr>
            <a:r>
              <a:rPr lang="fr-FR" sz="800">
                <a:solidFill>
                  <a:srgbClr val="5F5F5F"/>
                </a:solidFill>
                <a:latin typeface="Arial" charset="0"/>
              </a:rPr>
              <a:t>CEA DSM IRFU</a:t>
            </a:r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6400" y="649446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35E765A1-2AEA-4D69-B817-8F47D7DBF5E4}" type="datetime1">
              <a:rPr lang="fr-FR"/>
              <a:pPr>
                <a:defRPr/>
              </a:pPr>
              <a:t>14/09/2012</a:t>
            </a:fld>
            <a:endParaRPr lang="fr-FR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494463"/>
            <a:ext cx="4857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CF9222F1-F3B3-4FDF-91F5-3DB84CF4F889}" type="slidenum">
              <a:rPr lang="fr-FR"/>
              <a:pPr>
                <a:defRPr/>
              </a:pPr>
              <a:t>‹N°›</a:t>
            </a:fld>
            <a:r>
              <a:rPr lang="fr-FR"/>
              <a:t>/4</a:t>
            </a:r>
          </a:p>
        </p:txBody>
      </p:sp>
      <p:pic>
        <p:nvPicPr>
          <p:cNvPr id="3082" name="Picture 1062" descr="class-fondblanc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4925"/>
            <a:ext cx="923925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  <p:sldLayoutId id="2147483694" r:id="rId7"/>
    <p:sldLayoutId id="2147483693" r:id="rId8"/>
    <p:sldLayoutId id="2147483692" r:id="rId9"/>
    <p:sldLayoutId id="2147483691" r:id="rId10"/>
    <p:sldLayoutId id="2147483690" r:id="rId11"/>
    <p:sldLayoutId id="2147483701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>
                <a:latin typeface="+mn-lt"/>
              </a:rPr>
              <a:t>-   [BAO radio]  </a:t>
            </a:r>
            <a:r>
              <a:rPr lang="fr-FR" dirty="0" smtClean="0">
                <a:latin typeface="+mn-lt"/>
              </a:rPr>
              <a:t>Sept  2012  </a:t>
            </a:r>
            <a:r>
              <a:rPr lang="fr-FR" dirty="0">
                <a:latin typeface="+mn-lt"/>
              </a:rPr>
              <a:t>Philippe ABBON</a:t>
            </a:r>
          </a:p>
        </p:txBody>
      </p:sp>
      <p:sp>
        <p:nvSpPr>
          <p:cNvPr id="89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E33DA3-BACA-4445-8623-ADB11FADE4D7}" type="slidenum">
              <a:rPr lang="fr-FR" smtClean="0"/>
              <a:pPr>
                <a:defRPr/>
              </a:pPr>
              <a:t>1</a:t>
            </a:fld>
            <a:r>
              <a:rPr lang="fr-FR" dirty="0" smtClean="0"/>
              <a:t>/1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1293111" y="141258"/>
            <a:ext cx="58244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Electronic chain for </a:t>
            </a:r>
            <a:r>
              <a:rPr lang="en-US" sz="2000" b="1" dirty="0" smtClean="0">
                <a:solidFill>
                  <a:schemeClr val="accent2"/>
                </a:solidFill>
              </a:rPr>
              <a:t>dish </a:t>
            </a:r>
            <a:r>
              <a:rPr lang="en-US" sz="2000" b="1" dirty="0">
                <a:solidFill>
                  <a:schemeClr val="accent2"/>
                </a:solidFill>
              </a:rPr>
              <a:t>test </a:t>
            </a:r>
            <a:r>
              <a:rPr lang="en-US" sz="2000" b="1" dirty="0" smtClean="0">
                <a:solidFill>
                  <a:schemeClr val="accent2"/>
                </a:solidFill>
              </a:rPr>
              <a:t>: </a:t>
            </a:r>
            <a:r>
              <a:rPr lang="en-US" sz="2000" b="1" dirty="0" err="1" smtClean="0">
                <a:solidFill>
                  <a:schemeClr val="accent2"/>
                </a:solidFill>
              </a:rPr>
              <a:t>Meudon</a:t>
            </a:r>
            <a:r>
              <a:rPr lang="en-US" sz="2000" b="1" dirty="0" smtClean="0">
                <a:solidFill>
                  <a:schemeClr val="accent2"/>
                </a:solidFill>
              </a:rPr>
              <a:t>(Sept </a:t>
            </a:r>
            <a:r>
              <a:rPr lang="en-US" sz="2000" b="1" dirty="0">
                <a:solidFill>
                  <a:schemeClr val="accent2"/>
                </a:solidFill>
              </a:rPr>
              <a:t>2012</a:t>
            </a:r>
            <a:r>
              <a:rPr lang="en-US" sz="2000" b="1" dirty="0" smtClean="0">
                <a:solidFill>
                  <a:schemeClr val="accent2"/>
                </a:solidFill>
              </a:rPr>
              <a:t>)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6172" name="Rectangle 306"/>
          <p:cNvSpPr>
            <a:spLocks noChangeArrowheads="1"/>
          </p:cNvSpPr>
          <p:nvPr/>
        </p:nvSpPr>
        <p:spPr bwMode="auto">
          <a:xfrm>
            <a:off x="8091549" y="1497153"/>
            <a:ext cx="539750" cy="720725"/>
          </a:xfrm>
          <a:prstGeom prst="rect">
            <a:avLst/>
          </a:prstGeom>
          <a:noFill/>
          <a:ln w="508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189" name="Line 461"/>
          <p:cNvSpPr>
            <a:spLocks noChangeShapeType="1"/>
          </p:cNvSpPr>
          <p:nvPr/>
        </p:nvSpPr>
        <p:spPr bwMode="auto">
          <a:xfrm>
            <a:off x="7443849" y="1857515"/>
            <a:ext cx="638175" cy="0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94" name="Text Box 508"/>
          <p:cNvSpPr txBox="1">
            <a:spLocks noChangeArrowheads="1"/>
          </p:cNvSpPr>
          <p:nvPr/>
        </p:nvSpPr>
        <p:spPr bwMode="auto">
          <a:xfrm>
            <a:off x="2565016" y="1626068"/>
            <a:ext cx="872497" cy="523220"/>
          </a:xfrm>
          <a:prstGeom prst="rect">
            <a:avLst/>
          </a:prstGeom>
          <a:solidFill>
            <a:srgbClr val="FFFFCC"/>
          </a:solidFill>
          <a:ln w="50800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dirty="0" smtClean="0">
                <a:solidFill>
                  <a:schemeClr val="accent2"/>
                </a:solidFill>
                <a:latin typeface="Arial" charset="0"/>
              </a:rPr>
              <a:t>LNA  module 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195" name="Text Box 509"/>
          <p:cNvSpPr txBox="1">
            <a:spLocks noChangeArrowheads="1"/>
          </p:cNvSpPr>
          <p:nvPr/>
        </p:nvSpPr>
        <p:spPr bwMode="auto">
          <a:xfrm>
            <a:off x="2417588" y="864148"/>
            <a:ext cx="479915" cy="276999"/>
          </a:xfrm>
          <a:prstGeom prst="rect">
            <a:avLst/>
          </a:prstGeom>
          <a:solidFill>
            <a:srgbClr val="FFFFCC"/>
          </a:solidFill>
          <a:ln w="50800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200" b="1" dirty="0">
                <a:solidFill>
                  <a:schemeClr val="accent2"/>
                </a:solidFill>
              </a:rPr>
              <a:t>D</a:t>
            </a:r>
            <a:r>
              <a:rPr lang="en-US" sz="1200" b="1" dirty="0" smtClean="0">
                <a:solidFill>
                  <a:schemeClr val="accent2"/>
                </a:solidFill>
              </a:rPr>
              <a:t>ish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6198" name="Text Box 516"/>
          <p:cNvSpPr txBox="1">
            <a:spLocks noChangeArrowheads="1"/>
          </p:cNvSpPr>
          <p:nvPr/>
        </p:nvSpPr>
        <p:spPr bwMode="auto">
          <a:xfrm>
            <a:off x="8109663" y="1497153"/>
            <a:ext cx="650875" cy="781050"/>
          </a:xfrm>
          <a:prstGeom prst="rect">
            <a:avLst/>
          </a:prstGeom>
          <a:solidFill>
            <a:srgbClr val="FFFFCC"/>
          </a:solidFill>
          <a:ln w="508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FR" sz="1400" b="1"/>
              <a:t>ADC</a:t>
            </a:r>
          </a:p>
          <a:p>
            <a:r>
              <a:rPr lang="fr-FR" sz="1400" b="1"/>
              <a:t>VME</a:t>
            </a:r>
          </a:p>
          <a:p>
            <a:r>
              <a:rPr lang="fr-FR" sz="1400" b="1"/>
              <a:t>PC</a:t>
            </a:r>
          </a:p>
        </p:txBody>
      </p:sp>
      <p:sp>
        <p:nvSpPr>
          <p:cNvPr id="6199" name="Text Box 522"/>
          <p:cNvSpPr txBox="1">
            <a:spLocks noChangeArrowheads="1"/>
          </p:cNvSpPr>
          <p:nvPr/>
        </p:nvSpPr>
        <p:spPr bwMode="auto">
          <a:xfrm>
            <a:off x="4943108" y="2649678"/>
            <a:ext cx="1361270" cy="523220"/>
          </a:xfrm>
          <a:prstGeom prst="rect">
            <a:avLst/>
          </a:prstGeom>
          <a:solidFill>
            <a:srgbClr val="CCFFFF"/>
          </a:solidFill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dirty="0">
                <a:solidFill>
                  <a:srgbClr val="990099"/>
                </a:solidFill>
              </a:rPr>
              <a:t>75 Ohms Cable</a:t>
            </a:r>
          </a:p>
          <a:p>
            <a:r>
              <a:rPr lang="en-US" sz="1400" b="1" dirty="0">
                <a:solidFill>
                  <a:srgbClr val="990099"/>
                </a:solidFill>
              </a:rPr>
              <a:t>50 m </a:t>
            </a:r>
            <a:r>
              <a:rPr lang="en-US" sz="1400" b="1" dirty="0" smtClean="0">
                <a:solidFill>
                  <a:srgbClr val="990099"/>
                </a:solidFill>
              </a:rPr>
              <a:t>length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6200" name="Line 525"/>
          <p:cNvSpPr>
            <a:spLocks noChangeShapeType="1"/>
          </p:cNvSpPr>
          <p:nvPr/>
        </p:nvSpPr>
        <p:spPr bwMode="auto">
          <a:xfrm flipV="1">
            <a:off x="5821621" y="1849578"/>
            <a:ext cx="244534" cy="9525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1" name="Freeform 526"/>
          <p:cNvSpPr>
            <a:spLocks/>
          </p:cNvSpPr>
          <p:nvPr/>
        </p:nvSpPr>
        <p:spPr bwMode="auto">
          <a:xfrm>
            <a:off x="5635884" y="1678128"/>
            <a:ext cx="165100" cy="323850"/>
          </a:xfrm>
          <a:custGeom>
            <a:avLst/>
            <a:gdLst>
              <a:gd name="T0" fmla="*/ 0 w 68"/>
              <a:gd name="T1" fmla="*/ 514111920 h 204"/>
              <a:gd name="T2" fmla="*/ 265269526 w 68"/>
              <a:gd name="T3" fmla="*/ 342741247 h 204"/>
              <a:gd name="T4" fmla="*/ 135583496 w 68"/>
              <a:gd name="T5" fmla="*/ 171370623 h 204"/>
              <a:gd name="T6" fmla="*/ 400853060 w 68"/>
              <a:gd name="T7" fmla="*/ 0 h 204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204"/>
              <a:gd name="T14" fmla="*/ 68 w 68"/>
              <a:gd name="T15" fmla="*/ 204 h 2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204">
                <a:moveTo>
                  <a:pt x="0" y="204"/>
                </a:moveTo>
                <a:cubicBezTo>
                  <a:pt x="20" y="181"/>
                  <a:pt x="41" y="159"/>
                  <a:pt x="45" y="136"/>
                </a:cubicBezTo>
                <a:cubicBezTo>
                  <a:pt x="49" y="113"/>
                  <a:pt x="19" y="91"/>
                  <a:pt x="23" y="68"/>
                </a:cubicBezTo>
                <a:cubicBezTo>
                  <a:pt x="27" y="45"/>
                  <a:pt x="47" y="22"/>
                  <a:pt x="68" y="0"/>
                </a:cubicBezTo>
              </a:path>
            </a:pathLst>
          </a:cu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2" name="Freeform 527"/>
          <p:cNvSpPr>
            <a:spLocks/>
          </p:cNvSpPr>
          <p:nvPr/>
        </p:nvSpPr>
        <p:spPr bwMode="auto">
          <a:xfrm>
            <a:off x="5708909" y="1678128"/>
            <a:ext cx="166687" cy="323850"/>
          </a:xfrm>
          <a:custGeom>
            <a:avLst/>
            <a:gdLst>
              <a:gd name="T0" fmla="*/ 0 w 68"/>
              <a:gd name="T1" fmla="*/ 514111920 h 204"/>
              <a:gd name="T2" fmla="*/ 270395685 w 68"/>
              <a:gd name="T3" fmla="*/ 342741247 h 204"/>
              <a:gd name="T4" fmla="*/ 138200658 w 68"/>
              <a:gd name="T5" fmla="*/ 171370623 h 204"/>
              <a:gd name="T6" fmla="*/ 408596381 w 68"/>
              <a:gd name="T7" fmla="*/ 0 h 204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204"/>
              <a:gd name="T14" fmla="*/ 68 w 68"/>
              <a:gd name="T15" fmla="*/ 204 h 2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204">
                <a:moveTo>
                  <a:pt x="0" y="204"/>
                </a:moveTo>
                <a:cubicBezTo>
                  <a:pt x="20" y="181"/>
                  <a:pt x="41" y="159"/>
                  <a:pt x="45" y="136"/>
                </a:cubicBezTo>
                <a:cubicBezTo>
                  <a:pt x="49" y="113"/>
                  <a:pt x="19" y="91"/>
                  <a:pt x="23" y="68"/>
                </a:cubicBezTo>
                <a:cubicBezTo>
                  <a:pt x="27" y="45"/>
                  <a:pt x="47" y="22"/>
                  <a:pt x="68" y="0"/>
                </a:cubicBezTo>
              </a:path>
            </a:pathLst>
          </a:cu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3" name="Line 528"/>
          <p:cNvSpPr>
            <a:spLocks noChangeShapeType="1"/>
          </p:cNvSpPr>
          <p:nvPr/>
        </p:nvSpPr>
        <p:spPr bwMode="auto">
          <a:xfrm flipH="1" flipV="1">
            <a:off x="5361246" y="1857515"/>
            <a:ext cx="384175" cy="1588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5" name="Line 535"/>
          <p:cNvSpPr>
            <a:spLocks noChangeShapeType="1"/>
          </p:cNvSpPr>
          <p:nvPr/>
        </p:nvSpPr>
        <p:spPr bwMode="auto">
          <a:xfrm>
            <a:off x="2063730" y="1418333"/>
            <a:ext cx="3175" cy="439182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06" name="Line 536"/>
          <p:cNvSpPr>
            <a:spLocks noChangeShapeType="1"/>
          </p:cNvSpPr>
          <p:nvPr/>
        </p:nvSpPr>
        <p:spPr bwMode="auto">
          <a:xfrm>
            <a:off x="2063730" y="1854340"/>
            <a:ext cx="482600" cy="0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2" name="Line 548"/>
          <p:cNvSpPr>
            <a:spLocks noChangeShapeType="1"/>
          </p:cNvSpPr>
          <p:nvPr/>
        </p:nvSpPr>
        <p:spPr bwMode="auto">
          <a:xfrm flipV="1">
            <a:off x="4007676" y="1838465"/>
            <a:ext cx="395287" cy="1588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3" name="Freeform 549"/>
          <p:cNvSpPr>
            <a:spLocks/>
          </p:cNvSpPr>
          <p:nvPr/>
        </p:nvSpPr>
        <p:spPr bwMode="auto">
          <a:xfrm>
            <a:off x="3821938" y="1659078"/>
            <a:ext cx="165100" cy="323850"/>
          </a:xfrm>
          <a:custGeom>
            <a:avLst/>
            <a:gdLst>
              <a:gd name="T0" fmla="*/ 0 w 68"/>
              <a:gd name="T1" fmla="*/ 514111920 h 204"/>
              <a:gd name="T2" fmla="*/ 265269526 w 68"/>
              <a:gd name="T3" fmla="*/ 342741247 h 204"/>
              <a:gd name="T4" fmla="*/ 135583496 w 68"/>
              <a:gd name="T5" fmla="*/ 171370623 h 204"/>
              <a:gd name="T6" fmla="*/ 400853060 w 68"/>
              <a:gd name="T7" fmla="*/ 0 h 204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204"/>
              <a:gd name="T14" fmla="*/ 68 w 68"/>
              <a:gd name="T15" fmla="*/ 204 h 2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204">
                <a:moveTo>
                  <a:pt x="0" y="204"/>
                </a:moveTo>
                <a:cubicBezTo>
                  <a:pt x="20" y="181"/>
                  <a:pt x="41" y="159"/>
                  <a:pt x="45" y="136"/>
                </a:cubicBezTo>
                <a:cubicBezTo>
                  <a:pt x="49" y="113"/>
                  <a:pt x="19" y="91"/>
                  <a:pt x="23" y="68"/>
                </a:cubicBezTo>
                <a:cubicBezTo>
                  <a:pt x="27" y="45"/>
                  <a:pt x="47" y="22"/>
                  <a:pt x="68" y="0"/>
                </a:cubicBezTo>
              </a:path>
            </a:pathLst>
          </a:cu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4" name="Freeform 550"/>
          <p:cNvSpPr>
            <a:spLocks/>
          </p:cNvSpPr>
          <p:nvPr/>
        </p:nvSpPr>
        <p:spPr bwMode="auto">
          <a:xfrm>
            <a:off x="3894963" y="1659078"/>
            <a:ext cx="166688" cy="323850"/>
          </a:xfrm>
          <a:custGeom>
            <a:avLst/>
            <a:gdLst>
              <a:gd name="T0" fmla="*/ 0 w 68"/>
              <a:gd name="T1" fmla="*/ 514111920 h 204"/>
              <a:gd name="T2" fmla="*/ 270397307 w 68"/>
              <a:gd name="T3" fmla="*/ 342741247 h 204"/>
              <a:gd name="T4" fmla="*/ 138203939 w 68"/>
              <a:gd name="T5" fmla="*/ 171370623 h 204"/>
              <a:gd name="T6" fmla="*/ 408601284 w 68"/>
              <a:gd name="T7" fmla="*/ 0 h 204"/>
              <a:gd name="T8" fmla="*/ 0 60000 65536"/>
              <a:gd name="T9" fmla="*/ 0 60000 65536"/>
              <a:gd name="T10" fmla="*/ 0 60000 65536"/>
              <a:gd name="T11" fmla="*/ 0 60000 65536"/>
              <a:gd name="T12" fmla="*/ 0 w 68"/>
              <a:gd name="T13" fmla="*/ 0 h 204"/>
              <a:gd name="T14" fmla="*/ 68 w 68"/>
              <a:gd name="T15" fmla="*/ 204 h 2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8" h="204">
                <a:moveTo>
                  <a:pt x="0" y="204"/>
                </a:moveTo>
                <a:cubicBezTo>
                  <a:pt x="20" y="181"/>
                  <a:pt x="41" y="159"/>
                  <a:pt x="45" y="136"/>
                </a:cubicBezTo>
                <a:cubicBezTo>
                  <a:pt x="49" y="113"/>
                  <a:pt x="19" y="91"/>
                  <a:pt x="23" y="68"/>
                </a:cubicBezTo>
                <a:cubicBezTo>
                  <a:pt x="27" y="45"/>
                  <a:pt x="47" y="22"/>
                  <a:pt x="68" y="0"/>
                </a:cubicBezTo>
              </a:path>
            </a:pathLst>
          </a:cu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5" name="Line 551"/>
          <p:cNvSpPr>
            <a:spLocks noChangeShapeType="1"/>
          </p:cNvSpPr>
          <p:nvPr/>
        </p:nvSpPr>
        <p:spPr bwMode="auto">
          <a:xfrm flipH="1" flipV="1">
            <a:off x="3467926" y="1838465"/>
            <a:ext cx="463550" cy="1588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16" name="Text Box 552"/>
          <p:cNvSpPr txBox="1">
            <a:spLocks noChangeArrowheads="1"/>
          </p:cNvSpPr>
          <p:nvPr/>
        </p:nvSpPr>
        <p:spPr bwMode="auto">
          <a:xfrm>
            <a:off x="3077329" y="2663276"/>
            <a:ext cx="1404350" cy="523220"/>
          </a:xfrm>
          <a:prstGeom prst="rect">
            <a:avLst/>
          </a:prstGeom>
          <a:solidFill>
            <a:srgbClr val="CCFFFF"/>
          </a:solidFill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dirty="0" smtClean="0">
                <a:solidFill>
                  <a:srgbClr val="990099"/>
                </a:solidFill>
              </a:rPr>
              <a:t>50 </a:t>
            </a:r>
            <a:r>
              <a:rPr lang="en-US" sz="1400" b="1" dirty="0">
                <a:solidFill>
                  <a:srgbClr val="990099"/>
                </a:solidFill>
              </a:rPr>
              <a:t>Ohms </a:t>
            </a:r>
            <a:r>
              <a:rPr lang="en-US" sz="1400" b="1" dirty="0" smtClean="0">
                <a:solidFill>
                  <a:srgbClr val="990099"/>
                </a:solidFill>
              </a:rPr>
              <a:t>Cable </a:t>
            </a:r>
          </a:p>
          <a:p>
            <a:r>
              <a:rPr lang="en-US" sz="1400" b="1" dirty="0">
                <a:solidFill>
                  <a:srgbClr val="990099"/>
                </a:solidFill>
              </a:rPr>
              <a:t>6</a:t>
            </a:r>
            <a:r>
              <a:rPr lang="en-US" sz="1400" b="1" dirty="0" smtClean="0">
                <a:solidFill>
                  <a:srgbClr val="990099"/>
                </a:solidFill>
              </a:rPr>
              <a:t> m length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6217" name="Text Box 553"/>
          <p:cNvSpPr txBox="1">
            <a:spLocks noChangeArrowheads="1"/>
          </p:cNvSpPr>
          <p:nvPr/>
        </p:nvSpPr>
        <p:spPr bwMode="auto">
          <a:xfrm>
            <a:off x="6066155" y="1587968"/>
            <a:ext cx="1758279" cy="461665"/>
          </a:xfrm>
          <a:prstGeom prst="rect">
            <a:avLst/>
          </a:prstGeom>
          <a:solidFill>
            <a:srgbClr val="FFFFCC"/>
          </a:solidFill>
          <a:ln w="50800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>
                <a:solidFill>
                  <a:schemeClr val="accent2"/>
                </a:solidFill>
                <a:latin typeface="Arial" charset="0"/>
              </a:rPr>
              <a:t>RF Prototype Card </a:t>
            </a:r>
            <a:r>
              <a:rPr lang="en-US" b="1">
                <a:solidFill>
                  <a:schemeClr val="accent2"/>
                </a:solidFill>
              </a:rPr>
              <a:t>(Version V1)</a:t>
            </a:r>
            <a:r>
              <a:rPr lang="en-US"/>
              <a:t> </a:t>
            </a:r>
          </a:p>
        </p:txBody>
      </p:sp>
      <p:sp>
        <p:nvSpPr>
          <p:cNvPr id="6218" name="Text Box 554"/>
          <p:cNvSpPr txBox="1">
            <a:spLocks noChangeArrowheads="1"/>
          </p:cNvSpPr>
          <p:nvPr/>
        </p:nvSpPr>
        <p:spPr bwMode="auto">
          <a:xfrm>
            <a:off x="4373667" y="1587968"/>
            <a:ext cx="973809" cy="523220"/>
          </a:xfrm>
          <a:prstGeom prst="rect">
            <a:avLst/>
          </a:prstGeom>
          <a:solidFill>
            <a:srgbClr val="FFFFCC"/>
          </a:solidFill>
          <a:ln w="50800">
            <a:solidFill>
              <a:srgbClr val="3399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dirty="0">
                <a:solidFill>
                  <a:schemeClr val="accent2"/>
                </a:solidFill>
                <a:latin typeface="Arial" charset="0"/>
              </a:rPr>
              <a:t>Amplifier </a:t>
            </a:r>
            <a:r>
              <a:rPr lang="en-US" sz="1400" b="1" dirty="0" smtClean="0">
                <a:solidFill>
                  <a:schemeClr val="accent2"/>
                </a:solidFill>
                <a:latin typeface="Arial" charset="0"/>
              </a:rPr>
              <a:t>module 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6219" name="Text Box 555"/>
          <p:cNvSpPr txBox="1">
            <a:spLocks noChangeArrowheads="1"/>
          </p:cNvSpPr>
          <p:nvPr/>
        </p:nvSpPr>
        <p:spPr bwMode="auto">
          <a:xfrm>
            <a:off x="7370824" y="2609990"/>
            <a:ext cx="1361270" cy="523220"/>
          </a:xfrm>
          <a:prstGeom prst="rect">
            <a:avLst/>
          </a:prstGeom>
          <a:solidFill>
            <a:srgbClr val="CCFFFF"/>
          </a:solidFill>
          <a:ln w="25400">
            <a:solidFill>
              <a:srgbClr val="993366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1" dirty="0">
                <a:solidFill>
                  <a:srgbClr val="990099"/>
                </a:solidFill>
              </a:rPr>
              <a:t>50 Ohms Cable</a:t>
            </a:r>
          </a:p>
          <a:p>
            <a:r>
              <a:rPr lang="en-US" sz="1400" b="1" dirty="0">
                <a:solidFill>
                  <a:srgbClr val="990099"/>
                </a:solidFill>
              </a:rPr>
              <a:t>1 m </a:t>
            </a:r>
            <a:r>
              <a:rPr lang="en-US" sz="1400" b="1" dirty="0" smtClean="0">
                <a:solidFill>
                  <a:srgbClr val="990099"/>
                </a:solidFill>
              </a:rPr>
              <a:t>length</a:t>
            </a:r>
            <a:endParaRPr lang="en-US" sz="1400" b="1" dirty="0">
              <a:solidFill>
                <a:srgbClr val="990099"/>
              </a:solidFill>
            </a:endParaRPr>
          </a:p>
        </p:txBody>
      </p:sp>
      <p:sp>
        <p:nvSpPr>
          <p:cNvPr id="6222" name="Line 561"/>
          <p:cNvSpPr>
            <a:spLocks noChangeShapeType="1"/>
          </p:cNvSpPr>
          <p:nvPr/>
        </p:nvSpPr>
        <p:spPr bwMode="auto">
          <a:xfrm flipV="1">
            <a:off x="3905051" y="2149287"/>
            <a:ext cx="0" cy="513987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23" name="Line 562"/>
          <p:cNvSpPr>
            <a:spLocks noChangeShapeType="1"/>
          </p:cNvSpPr>
          <p:nvPr/>
        </p:nvSpPr>
        <p:spPr bwMode="auto">
          <a:xfrm flipV="1">
            <a:off x="7968450" y="2109928"/>
            <a:ext cx="0" cy="506412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Arc 1"/>
          <p:cNvSpPr/>
          <p:nvPr/>
        </p:nvSpPr>
        <p:spPr bwMode="auto">
          <a:xfrm rot="19647976" flipH="1">
            <a:off x="1957119" y="683947"/>
            <a:ext cx="864096" cy="914400"/>
          </a:xfrm>
          <a:prstGeom prst="arc">
            <a:avLst>
              <a:gd name="adj1" fmla="val 16200000"/>
              <a:gd name="adj2" fmla="val 561797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931199" y="826735"/>
            <a:ext cx="9332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Inside the </a:t>
            </a:r>
            <a:r>
              <a:rPr lang="fr-FR" dirty="0" err="1" smtClean="0"/>
              <a:t>dish</a:t>
            </a:r>
            <a:endParaRPr lang="fr-FR" dirty="0"/>
          </a:p>
        </p:txBody>
      </p:sp>
      <p:sp>
        <p:nvSpPr>
          <p:cNvPr id="95" name="ZoneTexte 94"/>
          <p:cNvSpPr txBox="1"/>
          <p:nvPr/>
        </p:nvSpPr>
        <p:spPr>
          <a:xfrm>
            <a:off x="4725011" y="846817"/>
            <a:ext cx="941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Under the </a:t>
            </a:r>
            <a:r>
              <a:rPr lang="fr-FR" dirty="0" err="1" smtClean="0"/>
              <a:t>dish</a:t>
            </a:r>
            <a:endParaRPr lang="fr-FR" dirty="0"/>
          </a:p>
        </p:txBody>
      </p:sp>
      <p:sp>
        <p:nvSpPr>
          <p:cNvPr id="96" name="Accolade ouvrante 95"/>
          <p:cNvSpPr/>
          <p:nvPr/>
        </p:nvSpPr>
        <p:spPr bwMode="auto">
          <a:xfrm rot="5400000">
            <a:off x="2894317" y="812299"/>
            <a:ext cx="307362" cy="839856"/>
          </a:xfrm>
          <a:prstGeom prst="leftBrace">
            <a:avLst>
              <a:gd name="adj1" fmla="val 8333"/>
              <a:gd name="adj2" fmla="val 4793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7" name="Accolade ouvrante 96"/>
          <p:cNvSpPr/>
          <p:nvPr/>
        </p:nvSpPr>
        <p:spPr bwMode="auto">
          <a:xfrm rot="5400000">
            <a:off x="4677772" y="734858"/>
            <a:ext cx="307362" cy="1059587"/>
          </a:xfrm>
          <a:prstGeom prst="leftBrace">
            <a:avLst>
              <a:gd name="adj1" fmla="val 8333"/>
              <a:gd name="adj2" fmla="val 4793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7" name="Accolade ouvrante 116"/>
          <p:cNvSpPr/>
          <p:nvPr/>
        </p:nvSpPr>
        <p:spPr bwMode="auto">
          <a:xfrm rot="5400000">
            <a:off x="7423220" y="100502"/>
            <a:ext cx="307362" cy="2337395"/>
          </a:xfrm>
          <a:prstGeom prst="leftBrace">
            <a:avLst>
              <a:gd name="adj1" fmla="val 8333"/>
              <a:gd name="adj2" fmla="val 4793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8" name="ZoneTexte 117"/>
          <p:cNvSpPr txBox="1"/>
          <p:nvPr/>
        </p:nvSpPr>
        <p:spPr>
          <a:xfrm>
            <a:off x="6822213" y="823319"/>
            <a:ext cx="1435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In the </a:t>
            </a:r>
            <a:r>
              <a:rPr lang="fr-FR" dirty="0" err="1"/>
              <a:t>mechanical</a:t>
            </a:r>
            <a:r>
              <a:rPr lang="fr-FR" dirty="0"/>
              <a:t>  </a:t>
            </a:r>
            <a:r>
              <a:rPr lang="fr-FR" dirty="0" smtClean="0"/>
              <a:t>room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 bwMode="auto">
          <a:xfrm>
            <a:off x="5943888" y="1385908"/>
            <a:ext cx="2852654" cy="914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Line 560"/>
          <p:cNvSpPr>
            <a:spLocks noChangeShapeType="1"/>
          </p:cNvSpPr>
          <p:nvPr/>
        </p:nvSpPr>
        <p:spPr bwMode="auto">
          <a:xfrm flipV="1">
            <a:off x="5514833" y="2141634"/>
            <a:ext cx="0" cy="506412"/>
          </a:xfrm>
          <a:prstGeom prst="line">
            <a:avLst/>
          </a:prstGeom>
          <a:noFill/>
          <a:ln w="25400">
            <a:solidFill>
              <a:srgbClr val="9933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aphicFrame>
        <p:nvGraphicFramePr>
          <p:cNvPr id="58" name="Graphique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0943406"/>
              </p:ext>
            </p:extLst>
          </p:nvPr>
        </p:nvGraphicFramePr>
        <p:xfrm>
          <a:off x="2483641" y="3681028"/>
          <a:ext cx="3838644" cy="2327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" name="ZoneTexte 58"/>
          <p:cNvSpPr txBox="1"/>
          <p:nvPr/>
        </p:nvSpPr>
        <p:spPr>
          <a:xfrm>
            <a:off x="6403598" y="3246280"/>
            <a:ext cx="17043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Input ADC =10mV</a:t>
            </a:r>
            <a:r>
              <a:rPr lang="fr-FR" dirty="0" smtClean="0"/>
              <a:t>=-27DBm</a:t>
            </a:r>
            <a:endParaRPr lang="fr-FR" dirty="0"/>
          </a:p>
        </p:txBody>
      </p:sp>
      <p:graphicFrame>
        <p:nvGraphicFramePr>
          <p:cNvPr id="60" name="Graphique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079596"/>
              </p:ext>
            </p:extLst>
          </p:nvPr>
        </p:nvGraphicFramePr>
        <p:xfrm>
          <a:off x="-81097" y="3465004"/>
          <a:ext cx="3476792" cy="2610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781" y="3492501"/>
            <a:ext cx="2970219" cy="263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ZoneTexte 60"/>
          <p:cNvSpPr txBox="1"/>
          <p:nvPr/>
        </p:nvSpPr>
        <p:spPr>
          <a:xfrm>
            <a:off x="6904373" y="6127817"/>
            <a:ext cx="12923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and </a:t>
            </a:r>
            <a:r>
              <a:rPr lang="fr-FR" dirty="0" err="1" smtClean="0"/>
              <a:t>without</a:t>
            </a:r>
            <a:r>
              <a:rPr lang="fr-FR" dirty="0" smtClean="0"/>
              <a:t> </a:t>
            </a:r>
            <a:r>
              <a:rPr lang="fr-FR" dirty="0" err="1" smtClean="0"/>
              <a:t>sun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928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llon_Dapnia">
  <a:themeElements>
    <a:clrScheme name="Villon_Dapni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illon_Dapn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illon_Dapn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llon_Dapni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llon_Dapni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Villon_Dapnia</Template>
  <TotalTime>32154</TotalTime>
  <Words>96</Words>
  <Application>Microsoft Office PowerPoint</Application>
  <PresentationFormat>Affichage à l'écran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Villon_Dapnia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abbon</dc:creator>
  <cp:lastModifiedBy>abbon</cp:lastModifiedBy>
  <cp:revision>432</cp:revision>
  <cp:lastPrinted>2012-06-11T12:00:51Z</cp:lastPrinted>
  <dcterms:created xsi:type="dcterms:W3CDTF">2006-09-26T13:08:34Z</dcterms:created>
  <dcterms:modified xsi:type="dcterms:W3CDTF">2012-09-14T10:45:00Z</dcterms:modified>
</cp:coreProperties>
</file>